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1430000" cy="1616710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5003800" y="1689100"/>
            <a:ext cx="1409700" cy="685800"/>
          </a:xfrm>
          <a:prstGeom prst="rect">
            <a:avLst/>
          </a:prstGeom>
          <a:solidFill>
            <a:srgbClr val="FFFFFF"/>
          </a:solidFill>
        </p:spPr>
        <p:txBody>
          <a:bodyPr lIns="0" tIns="0" rIns="0" bIns="0" wrap="none">
            <a:noAutofit/>
          </a:bodyPr>
          <a:p>
            <a:pPr algn="ctr" indent="0"/>
            <a:r>
              <a:rPr lang="zh-TW" sz="5300">
                <a:latin typeface="MingLiU"/>
                <a:ea typeface="MingLiU"/>
              </a:rPr>
              <a:t>前言</a:t>
            </a:r>
          </a:p>
        </p:txBody>
      </p:sp>
      <p:sp>
        <p:nvSpPr>
          <p:cNvPr id="3" name=""/>
          <p:cNvSpPr/>
          <p:nvPr/>
        </p:nvSpPr>
        <p:spPr>
          <a:xfrm>
            <a:off x="558800" y="3721100"/>
            <a:ext cx="10401300" cy="7302500"/>
          </a:xfrm>
          <a:prstGeom prst="rect">
            <a:avLst/>
          </a:prstGeom>
          <a:solidFill>
            <a:srgbClr val="FFFFFF"/>
          </a:solidFill>
        </p:spPr>
        <p:txBody>
          <a:bodyPr lIns="0" tIns="0" rIns="0" bIns="0">
            <a:noAutofit/>
          </a:bodyPr>
          <a:p>
            <a:pPr algn="just" indent="635000">
              <a:lnSpc>
                <a:spcPts val="3000"/>
              </a:lnSpc>
              <a:spcAft>
                <a:spcPts val="1960"/>
              </a:spcAft>
            </a:pPr>
            <a:r>
              <a:rPr lang="zh-TW" sz="2200">
                <a:latin typeface="MingLiU"/>
                <a:ea typeface="MingLiU"/>
              </a:rPr>
              <a:t>蓄热式热力焚烧炉</a:t>
            </a:r>
            <a:r>
              <a:rPr lang="en-US" b="1" sz="2100">
                <a:latin typeface="Arial"/>
              </a:rPr>
              <a:t>(RTO)</a:t>
            </a:r>
            <a:r>
              <a:rPr lang="zh-TW" b="1" sz="2100">
                <a:latin typeface="Arial"/>
                <a:ea typeface="Arial"/>
              </a:rPr>
              <a:t>,</a:t>
            </a:r>
            <a:r>
              <a:rPr lang="zh-TW" sz="2200">
                <a:latin typeface="MingLiU"/>
                <a:ea typeface="MingLiU"/>
              </a:rPr>
              <a:t>是一种高效的</a:t>
            </a:r>
            <a:r>
              <a:rPr lang="en-US" b="1" sz="2100">
                <a:latin typeface="Arial"/>
              </a:rPr>
              <a:t>VOCs</a:t>
            </a:r>
            <a:r>
              <a:rPr lang="zh-TW" sz="2200">
                <a:latin typeface="MingLiU"/>
                <a:ea typeface="MingLiU"/>
              </a:rPr>
              <a:t>废气处理设备，其工作 原理是把有机废气加热到</a:t>
            </a:r>
            <a:r>
              <a:rPr lang="en-US" b="1" sz="2100">
                <a:latin typeface="Arial"/>
              </a:rPr>
              <a:t>760-850</a:t>
            </a:r>
            <a:r>
              <a:rPr lang="zh-TW" sz="2200">
                <a:latin typeface="MingLiU"/>
                <a:ea typeface="MingLiU"/>
              </a:rPr>
              <a:t>摄氏度，使废气中的挥发性有机物</a:t>
            </a:r>
            <a:r>
              <a:rPr lang="en-US" b="1" sz="2500">
                <a:latin typeface="SimSun"/>
              </a:rPr>
              <a:t>(</a:t>
            </a:r>
            <a:r>
              <a:rPr lang="en-US" b="1" sz="2100">
                <a:latin typeface="Arial"/>
              </a:rPr>
              <a:t>VOCs </a:t>
            </a:r>
            <a:r>
              <a:rPr lang="zh-TW" sz="2200">
                <a:latin typeface="MingLiU"/>
                <a:ea typeface="MingLiU"/>
              </a:rPr>
              <a:t>)氧化分解为二氧化碳</a:t>
            </a:r>
            <a:r>
              <a:rPr lang="zh-CN" sz="2200">
                <a:latin typeface="MingLiU"/>
                <a:ea typeface="MingLiU"/>
              </a:rPr>
              <a:t>和水。</a:t>
            </a:r>
          </a:p>
          <a:p>
            <a:pPr algn="just" indent="635000">
              <a:lnSpc>
                <a:spcPts val="2950"/>
              </a:lnSpc>
              <a:spcAft>
                <a:spcPts val="1960"/>
              </a:spcAft>
            </a:pPr>
            <a:r>
              <a:rPr lang="zh-TW" sz="2200">
                <a:latin typeface="MingLiU"/>
                <a:ea typeface="MingLiU"/>
              </a:rPr>
              <a:t>氧化过程产生的热量存储在特制的陶瓷蓄热体，使蓄热体升温</a:t>
            </a:r>
            <a:r>
              <a:rPr lang="zh-CN" sz="2200">
                <a:latin typeface="MingLiU"/>
                <a:ea typeface="MingLiU"/>
              </a:rPr>
              <a:t>“蓄热</a:t>
            </a:r>
            <a:r>
              <a:rPr lang="zh-TW" sz="2200">
                <a:latin typeface="MingLiU"/>
                <a:ea typeface="MingLiU"/>
              </a:rPr>
              <a:t>” </a:t>
            </a:r>
            <a:r>
              <a:rPr lang="en-US" b="1" sz="2100">
                <a:latin typeface="Arial"/>
              </a:rPr>
              <a:t>O</a:t>
            </a:r>
            <a:r>
              <a:rPr lang="zh-TW" sz="2200">
                <a:latin typeface="MingLiU"/>
                <a:ea typeface="MingLiU"/>
              </a:rPr>
              <a:t>陶瓷蓄热体内储存的热量用于预热后续进入的有机废气，该过程为陶瓷蓄 热体的</a:t>
            </a:r>
            <a:r>
              <a:rPr lang="zh-CN" sz="2200">
                <a:latin typeface="MingLiU"/>
                <a:ea typeface="MingLiU"/>
              </a:rPr>
              <a:t>“放</a:t>
            </a:r>
            <a:r>
              <a:rPr lang="zh-TW" sz="2200">
                <a:latin typeface="MingLiU"/>
                <a:ea typeface="MingLiU"/>
              </a:rPr>
              <a:t>热”过程，从而节省废气升温过程的燃料消耗。</a:t>
            </a:r>
          </a:p>
          <a:p>
            <a:pPr algn="just" indent="635000">
              <a:lnSpc>
                <a:spcPts val="2933"/>
              </a:lnSpc>
              <a:spcAft>
                <a:spcPts val="1960"/>
              </a:spcAft>
            </a:pPr>
            <a:r>
              <a:rPr lang="zh-TW" sz="2200">
                <a:latin typeface="MingLiU"/>
                <a:ea typeface="MingLiU"/>
              </a:rPr>
              <a:t>随着国家环保及企业对废气处理设备的要求逐渐提高，两床式</a:t>
            </a:r>
            <a:r>
              <a:rPr lang="en-US" b="1" sz="2100">
                <a:latin typeface="Arial"/>
              </a:rPr>
              <a:t>RTO</a:t>
            </a:r>
            <a:r>
              <a:rPr lang="zh-TW" sz="2200">
                <a:latin typeface="MingLiU"/>
                <a:ea typeface="MingLiU"/>
              </a:rPr>
              <a:t>已被 淘汰。三床式</a:t>
            </a:r>
            <a:r>
              <a:rPr lang="en-US" b="1" sz="2100">
                <a:latin typeface="Arial"/>
              </a:rPr>
              <a:t>RTO</a:t>
            </a:r>
            <a:r>
              <a:rPr lang="zh-TW" sz="2200">
                <a:latin typeface="MingLiU"/>
                <a:ea typeface="MingLiU"/>
              </a:rPr>
              <a:t>较早进入我国市场，所以目前市场占有比例较大。由于旋 转式</a:t>
            </a:r>
            <a:r>
              <a:rPr lang="en-US" b="1" sz="2100">
                <a:latin typeface="Arial"/>
              </a:rPr>
              <a:t>RTO</a:t>
            </a:r>
            <a:r>
              <a:rPr lang="zh-TW" sz="2200">
                <a:latin typeface="MingLiU"/>
                <a:ea typeface="MingLiU"/>
              </a:rPr>
              <a:t>的综合性能要比三床式</a:t>
            </a:r>
            <a:r>
              <a:rPr lang="en-US" b="1" sz="2100">
                <a:latin typeface="Arial"/>
              </a:rPr>
              <a:t>RTO</a:t>
            </a:r>
            <a:r>
              <a:rPr lang="zh-TW" sz="2200">
                <a:latin typeface="MingLiU"/>
                <a:ea typeface="MingLiU"/>
              </a:rPr>
              <a:t>更好，所以考虑到环保要求和成本控制， 旋转式</a:t>
            </a:r>
            <a:r>
              <a:rPr lang="en-US" b="1" sz="2100">
                <a:latin typeface="Arial"/>
              </a:rPr>
              <a:t>RTO</a:t>
            </a:r>
            <a:r>
              <a:rPr lang="zh-TW" sz="2200">
                <a:latin typeface="MingLiU"/>
                <a:ea typeface="MingLiU"/>
              </a:rPr>
              <a:t>正在扩大市场占有率，将会成为未来对废气处理行业的主力军。</a:t>
            </a:r>
          </a:p>
          <a:p>
            <a:pPr algn="just" indent="635000">
              <a:lnSpc>
                <a:spcPts val="2950"/>
              </a:lnSpc>
              <a:spcAft>
                <a:spcPts val="1960"/>
              </a:spcAft>
            </a:pPr>
            <a:r>
              <a:rPr lang="zh-TW" sz="2200">
                <a:latin typeface="MingLiU"/>
                <a:ea typeface="MingLiU"/>
              </a:rPr>
              <a:t>企业在选择和使用</a:t>
            </a:r>
            <a:r>
              <a:rPr lang="en-US" b="1" sz="2100">
                <a:latin typeface="Arial"/>
              </a:rPr>
              <a:t>RTO</a:t>
            </a:r>
            <a:r>
              <a:rPr lang="zh-TW" sz="2200">
                <a:latin typeface="MingLiU"/>
                <a:ea typeface="MingLiU"/>
              </a:rPr>
              <a:t>过程中，会遇到各种各样的问题：处理风量不同 、浓度不同、环评要求不同等等，我们应该怎么去更好的选择和使用我们的 设备呢？</a:t>
            </a:r>
          </a:p>
          <a:p>
            <a:pPr algn="just" indent="635000">
              <a:lnSpc>
                <a:spcPts val="2900"/>
              </a:lnSpc>
            </a:pPr>
            <a:r>
              <a:rPr lang="zh-TW" sz="2200">
                <a:latin typeface="MingLiU"/>
                <a:ea typeface="MingLiU"/>
              </a:rPr>
              <a:t>这就是我们写这本书的初衷，我们将客户遇到的各种问题和生产研发设 计过程中遇到的一些难题整理出来，只为让您更懂</a:t>
            </a:r>
            <a:r>
              <a:rPr lang="en-US" b="1" sz="2100">
                <a:latin typeface="Arial"/>
              </a:rPr>
              <a:t>RTO,</a:t>
            </a:r>
            <a:r>
              <a:rPr lang="zh-TW" sz="2200">
                <a:latin typeface="MingLiU"/>
                <a:ea typeface="MingLiU"/>
              </a:rPr>
              <a:t>更好的选择和使用 设备，避免陷入一些行业里面的坑！</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397000" y="1943100"/>
            <a:ext cx="8750300" cy="6858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焚烧炉安装配置有哪些？</a:t>
            </a:r>
          </a:p>
        </p:txBody>
      </p:sp>
      <p:sp>
        <p:nvSpPr>
          <p:cNvPr id="3" name=""/>
          <p:cNvSpPr/>
          <p:nvPr/>
        </p:nvSpPr>
        <p:spPr>
          <a:xfrm>
            <a:off x="7112000" y="2273300"/>
            <a:ext cx="177800" cy="241300"/>
          </a:xfrm>
          <a:prstGeom prst="rect">
            <a:avLst/>
          </a:prstGeom>
          <a:solidFill>
            <a:srgbClr val="010101"/>
          </a:solidFill>
        </p:spPr>
        <p:txBody>
          <a:bodyPr lIns="0" tIns="0" rIns="0" bIns="0" wrap="none">
            <a:noAutofit/>
          </a:bodyPr>
          <a:p>
            <a:pPr algn="just" indent="0"/>
            <a:r>
              <a:rPr lang="zh-TW" b="1" sz="2100">
                <a:solidFill>
                  <a:srgbClr val="FFFFFF"/>
                </a:solidFill>
                <a:latin typeface="Arial"/>
                <a:ea typeface="Arial"/>
              </a:rPr>
              <a:t>3</a:t>
            </a:r>
          </a:p>
        </p:txBody>
      </p:sp>
      <p:sp>
        <p:nvSpPr>
          <p:cNvPr id="4" name=""/>
          <p:cNvSpPr/>
          <p:nvPr/>
        </p:nvSpPr>
        <p:spPr>
          <a:xfrm>
            <a:off x="546100" y="3721100"/>
            <a:ext cx="10414000" cy="8407400"/>
          </a:xfrm>
          <a:prstGeom prst="rect">
            <a:avLst/>
          </a:prstGeom>
          <a:solidFill>
            <a:srgbClr val="FFFFFF"/>
          </a:solidFill>
        </p:spPr>
        <p:txBody>
          <a:bodyPr lIns="0" tIns="0" rIns="0" bIns="0">
            <a:noAutofit/>
          </a:bodyPr>
          <a:p>
            <a:pPr algn="just" indent="647700">
              <a:lnSpc>
                <a:spcPts val="3000"/>
              </a:lnSpc>
              <a:spcAft>
                <a:spcPts val="1890"/>
              </a:spcAft>
            </a:pPr>
            <a:r>
              <a:rPr lang="en-US" b="1" sz="2100">
                <a:latin typeface="Arial"/>
              </a:rPr>
              <a:t>RT0</a:t>
            </a:r>
            <a:r>
              <a:rPr lang="zh-TW" sz="2200">
                <a:latin typeface="MingLiU"/>
                <a:ea typeface="MingLiU"/>
              </a:rPr>
              <a:t>焚烧炉由炉墙、支撑架、传动系统、密封性等构成。另外，还选用 各种各样方式减少噪声，合理避免噪音对实际操作工作人员和周边环境的危 害。</a:t>
            </a:r>
          </a:p>
          <a:p>
            <a:pPr indent="622300">
              <a:lnSpc>
                <a:spcPts val="3000"/>
              </a:lnSpc>
            </a:pPr>
            <a:r>
              <a:rPr lang="zh-TW" sz="2200">
                <a:latin typeface="MingLiU"/>
                <a:ea typeface="MingLiU"/>
              </a:rPr>
              <a:t>文钥匙服务。</a:t>
            </a:r>
          </a:p>
          <a:p>
            <a:pPr indent="622300">
              <a:lnSpc>
                <a:spcPts val="3000"/>
              </a:lnSpc>
            </a:pPr>
            <a:r>
              <a:rPr lang="zh-TW" sz="2200">
                <a:latin typeface="MingLiU"/>
                <a:ea typeface="MingLiU"/>
              </a:rPr>
              <a:t>两槽式或者多槽式设计。</a:t>
            </a:r>
          </a:p>
          <a:p>
            <a:pPr indent="622300">
              <a:lnSpc>
                <a:spcPts val="3000"/>
              </a:lnSpc>
            </a:pPr>
            <a:r>
              <a:rPr lang="zh-TW" sz="2200">
                <a:latin typeface="MingLiU"/>
                <a:ea typeface="MingLiU"/>
              </a:rPr>
              <a:t>吸引式风机的</a:t>
            </a:r>
            <a:r>
              <a:rPr lang="en-US" b="1" sz="2100">
                <a:latin typeface="Arial"/>
              </a:rPr>
              <a:t>RT0</a:t>
            </a:r>
            <a:r>
              <a:rPr lang="zh-TW" sz="2200">
                <a:latin typeface="MingLiU"/>
                <a:ea typeface="MingLiU"/>
              </a:rPr>
              <a:t>负压设计或推入式风机的</a:t>
            </a:r>
            <a:r>
              <a:rPr lang="en-US" b="1" sz="2100">
                <a:latin typeface="Arial"/>
              </a:rPr>
              <a:t>RT0</a:t>
            </a:r>
            <a:r>
              <a:rPr lang="zh-TW" sz="2200">
                <a:latin typeface="MingLiU"/>
                <a:ea typeface="MingLiU"/>
              </a:rPr>
              <a:t>正压设计。</a:t>
            </a:r>
          </a:p>
          <a:p>
            <a:pPr algn="just" indent="647700">
              <a:lnSpc>
                <a:spcPts val="3000"/>
              </a:lnSpc>
            </a:pPr>
            <a:r>
              <a:rPr lang="zh-TW" sz="2200">
                <a:latin typeface="MingLiU"/>
                <a:ea typeface="MingLiU"/>
              </a:rPr>
              <a:t>辅助燃料注入模式</a:t>
            </a:r>
            <a:r>
              <a:rPr lang="en-US" b="1" sz="2100">
                <a:latin typeface="Arial"/>
              </a:rPr>
              <a:t>(SFI)</a:t>
            </a:r>
            <a:r>
              <a:rPr lang="zh-TW" sz="2200">
                <a:latin typeface="MingLiU"/>
                <a:ea typeface="MingLiU"/>
              </a:rPr>
              <a:t>可以节能，减少二氧化碳</a:t>
            </a:r>
            <a:r>
              <a:rPr lang="en-US" b="1" sz="2100">
                <a:latin typeface="Arial"/>
              </a:rPr>
              <a:t>C02</a:t>
            </a:r>
            <a:r>
              <a:rPr lang="zh-TW" sz="2200">
                <a:latin typeface="MingLiU"/>
                <a:ea typeface="MingLiU"/>
              </a:rPr>
              <a:t>及氮氧化物</a:t>
            </a:r>
            <a:r>
              <a:rPr lang="en-US" b="1" sz="2100">
                <a:latin typeface="Arial"/>
              </a:rPr>
              <a:t>N0X </a:t>
            </a:r>
            <a:r>
              <a:rPr lang="zh-TW" sz="2200">
                <a:latin typeface="MingLiU"/>
                <a:ea typeface="MingLiU"/>
              </a:rPr>
              <a:t>的</a:t>
            </a:r>
            <a:r>
              <a:rPr lang="zh-CN" sz="2200">
                <a:latin typeface="MingLiU"/>
                <a:ea typeface="MingLiU"/>
              </a:rPr>
              <a:t>排放。</a:t>
            </a:r>
          </a:p>
          <a:p>
            <a:pPr indent="622300">
              <a:lnSpc>
                <a:spcPts val="3000"/>
              </a:lnSpc>
            </a:pPr>
            <a:r>
              <a:rPr lang="zh-TW" sz="2200">
                <a:latin typeface="MingLiU"/>
                <a:ea typeface="MingLiU"/>
              </a:rPr>
              <a:t>在高废气浓度工艺的情况下设计热旁通功能。</a:t>
            </a:r>
          </a:p>
          <a:p>
            <a:pPr indent="622300">
              <a:lnSpc>
                <a:spcPts val="3000"/>
              </a:lnSpc>
            </a:pPr>
            <a:r>
              <a:rPr lang="zh-TW" sz="2200">
                <a:latin typeface="MingLiU"/>
                <a:ea typeface="MingLiU"/>
              </a:rPr>
              <a:t>多种设计材料可供高温或者含有卤化物等腐蚀性废气的防腐选择。</a:t>
            </a:r>
          </a:p>
          <a:p>
            <a:pPr indent="622300">
              <a:lnSpc>
                <a:spcPts val="3000"/>
              </a:lnSpc>
            </a:pPr>
            <a:r>
              <a:rPr lang="zh-TW" sz="2200">
                <a:latin typeface="MingLiU"/>
                <a:ea typeface="MingLiU"/>
              </a:rPr>
              <a:t>现场安装或远程安装系统控制室</a:t>
            </a:r>
            <a:r>
              <a:rPr lang="en-US" b="1" sz="2100">
                <a:latin typeface="Arial"/>
              </a:rPr>
              <a:t>O</a:t>
            </a:r>
          </a:p>
          <a:p>
            <a:pPr indent="622300">
              <a:lnSpc>
                <a:spcPts val="3000"/>
              </a:lnSpc>
            </a:pPr>
            <a:r>
              <a:rPr lang="zh-TW" sz="2200">
                <a:latin typeface="MingLiU"/>
                <a:ea typeface="MingLiU"/>
              </a:rPr>
              <a:t>按照实地空间为客户设计焚烧炉。</a:t>
            </a:r>
          </a:p>
          <a:p>
            <a:pPr indent="622300">
              <a:lnSpc>
                <a:spcPts val="3000"/>
              </a:lnSpc>
              <a:spcAft>
                <a:spcPts val="1890"/>
              </a:spcAft>
            </a:pPr>
            <a:r>
              <a:rPr lang="zh-TW" sz="2200">
                <a:latin typeface="MingLiU"/>
                <a:ea typeface="MingLiU"/>
              </a:rPr>
              <a:t>一次或二次热回收解决方案。</a:t>
            </a:r>
          </a:p>
          <a:p>
            <a:pPr algn="just" indent="647700">
              <a:lnSpc>
                <a:spcPts val="3000"/>
              </a:lnSpc>
              <a:spcAft>
                <a:spcPts val="2100"/>
              </a:spcAft>
            </a:pPr>
            <a:r>
              <a:rPr lang="en-US" b="1" sz="2100">
                <a:latin typeface="Arial"/>
              </a:rPr>
              <a:t>RT0</a:t>
            </a:r>
            <a:r>
              <a:rPr lang="zh-TW" sz="2200">
                <a:latin typeface="MingLiU"/>
                <a:ea typeface="MingLiU"/>
              </a:rPr>
              <a:t>蓄热焚烧炉的炉体一般用钢结构的外壳内衬保温耐火材料，或用双 层夹墙结构。</a:t>
            </a:r>
          </a:p>
          <a:p>
            <a:pPr algn="just" indent="647700">
              <a:lnSpc>
                <a:spcPts val="2800"/>
              </a:lnSpc>
              <a:spcAft>
                <a:spcPts val="1890"/>
              </a:spcAft>
            </a:pPr>
            <a:r>
              <a:rPr lang="zh-TW" sz="2200">
                <a:latin typeface="MingLiU"/>
                <a:ea typeface="MingLiU"/>
              </a:rPr>
              <a:t>气流和温度需均肉分布。通过催化剂表面的废气浓度和温度分布均匀， </a:t>
            </a:r>
            <a:r>
              <a:rPr lang="en-US" b="1" sz="2100">
                <a:latin typeface="Arial"/>
              </a:rPr>
              <a:t>RT0</a:t>
            </a:r>
            <a:r>
              <a:rPr lang="zh-TW" sz="2200">
                <a:latin typeface="MingLiU"/>
                <a:ea typeface="MingLiU"/>
              </a:rPr>
              <a:t>蓄热焚烧炉应具有良好的保温效果</a:t>
            </a:r>
          </a:p>
          <a:p>
            <a:pPr algn="just" indent="647700">
              <a:lnSpc>
                <a:spcPts val="3000"/>
              </a:lnSpc>
            </a:pPr>
            <a:r>
              <a:rPr lang="en-US" b="1" sz="2100">
                <a:latin typeface="Arial"/>
              </a:rPr>
              <a:t>RTO</a:t>
            </a:r>
            <a:r>
              <a:rPr lang="zh-TW" sz="2200">
                <a:latin typeface="MingLiU"/>
                <a:ea typeface="MingLiU"/>
              </a:rPr>
              <a:t>蓄热焚烧炉一般应设计成装卸方便的模屉结构，便于清洗和更换催 化剤载体。</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990600" y="1943100"/>
            <a:ext cx="9461500" cy="685800"/>
          </a:xfrm>
          <a:prstGeom prst="rect">
            <a:avLst/>
          </a:prstGeom>
          <a:solidFill>
            <a:srgbClr val="FFFFFF"/>
          </a:solidFill>
        </p:spPr>
        <p:txBody>
          <a:bodyPr lIns="0" tIns="0" rIns="0" bIns="0" wrap="none">
            <a:noAutofit/>
          </a:bodyPr>
          <a:p>
            <a:pPr algn="just" indent="393700"/>
            <a:r>
              <a:rPr lang="en-US" b="1" sz="5500">
                <a:latin typeface="Times New Roman"/>
              </a:rPr>
              <a:t>rto</a:t>
            </a:r>
            <a:r>
              <a:rPr lang="zh-TW" sz="5300">
                <a:latin typeface="MingLiU"/>
                <a:ea typeface="MingLiU"/>
              </a:rPr>
              <a:t>燃烧系统设计标准有哪些?</a:t>
            </a:r>
          </a:p>
        </p:txBody>
      </p:sp>
      <p:sp>
        <p:nvSpPr>
          <p:cNvPr id="3" name=""/>
          <p:cNvSpPr/>
          <p:nvPr/>
        </p:nvSpPr>
        <p:spPr>
          <a:xfrm>
            <a:off x="533400" y="3721100"/>
            <a:ext cx="10426700" cy="9880600"/>
          </a:xfrm>
          <a:prstGeom prst="rect">
            <a:avLst/>
          </a:prstGeom>
          <a:solidFill>
            <a:srgbClr val="FFFFFF"/>
          </a:solidFill>
        </p:spPr>
        <p:txBody>
          <a:bodyPr lIns="0" tIns="0" rIns="0" bIns="0">
            <a:noAutofit/>
          </a:bodyPr>
          <a:p>
            <a:pPr algn="just" indent="647700">
              <a:lnSpc>
                <a:spcPts val="2925"/>
              </a:lnSpc>
              <a:spcAft>
                <a:spcPts val="1960"/>
              </a:spcAft>
            </a:pPr>
            <a:r>
              <a:rPr lang="en-US" b="1" sz="2100">
                <a:latin typeface="Arial"/>
              </a:rPr>
              <a:t>rto</a:t>
            </a:r>
            <a:r>
              <a:rPr lang="zh-TW" sz="2200">
                <a:latin typeface="MingLiU"/>
                <a:ea typeface="MingLiU"/>
              </a:rPr>
              <a:t>燃烧系统在高温下</a:t>
            </a:r>
            <a:r>
              <a:rPr lang="zh-TW" b="1" sz="2500">
                <a:latin typeface="SimSun"/>
                <a:ea typeface="SimSun"/>
              </a:rPr>
              <a:t>（</a:t>
            </a:r>
            <a:r>
              <a:rPr lang="zh-TW" b="1" sz="2100">
                <a:latin typeface="Arial"/>
                <a:ea typeface="Arial"/>
              </a:rPr>
              <a:t>2760</a:t>
            </a:r>
            <a:r>
              <a:rPr lang="en-US" b="1" sz="2100">
                <a:latin typeface="Arial"/>
              </a:rPr>
              <a:t>°C）</a:t>
            </a:r>
            <a:r>
              <a:rPr lang="zh-TW" sz="2200">
                <a:latin typeface="MingLiU"/>
                <a:ea typeface="MingLiU"/>
              </a:rPr>
              <a:t>将有机废气氧化生成</a:t>
            </a:r>
            <a:r>
              <a:rPr lang="en-US" b="1" sz="2100">
                <a:latin typeface="Arial"/>
              </a:rPr>
              <a:t>C02</a:t>
            </a:r>
            <a:r>
              <a:rPr lang="zh-TW" sz="2200">
                <a:latin typeface="MingLiU"/>
                <a:ea typeface="MingLiU"/>
              </a:rPr>
              <a:t>和</a:t>
            </a:r>
            <a:r>
              <a:rPr lang="en-US" b="1" sz="2100">
                <a:latin typeface="Arial"/>
              </a:rPr>
              <a:t>H20,</a:t>
            </a:r>
            <a:r>
              <a:rPr lang="zh-TW" sz="2200">
                <a:latin typeface="MingLiU"/>
                <a:ea typeface="MingLiU"/>
              </a:rPr>
              <a:t>从而净 化废气，并回收分解时所释出的热量，以达到环保节能的双重目的。</a:t>
            </a:r>
            <a:r>
              <a:rPr lang="en-US" b="1" sz="2100">
                <a:latin typeface="Arial"/>
              </a:rPr>
              <a:t>RT0</a:t>
            </a:r>
            <a:r>
              <a:rPr lang="zh-TW" sz="2200">
                <a:latin typeface="MingLiU"/>
                <a:ea typeface="MingLiU"/>
              </a:rPr>
              <a:t>是 近年来在焚烧法的基础上开展出来的新技能，经过使用陶瓷蓄热体充沛利用 焚烧尾气热量，与传统焚烧法相比，降低了运行费用。可实现全自动化控制 ,操作简单，运行稳定，安全可靠性高。</a:t>
            </a:r>
          </a:p>
          <a:p>
            <a:pPr algn="just" indent="647700">
              <a:lnSpc>
                <a:spcPts val="2900"/>
              </a:lnSpc>
              <a:spcAft>
                <a:spcPts val="1960"/>
              </a:spcAft>
            </a:pPr>
            <a:r>
              <a:rPr lang="en-US" b="1" sz="2100">
                <a:latin typeface="Arial"/>
              </a:rPr>
              <a:t>VOCs</a:t>
            </a:r>
            <a:r>
              <a:rPr lang="zh-TW" sz="2200">
                <a:latin typeface="MingLiU"/>
                <a:ea typeface="MingLiU"/>
              </a:rPr>
              <a:t>治理工程的处理能力应根据</a:t>
            </a:r>
            <a:r>
              <a:rPr lang="en-US" b="1" sz="2100">
                <a:latin typeface="Arial"/>
              </a:rPr>
              <a:t>VOCs</a:t>
            </a:r>
            <a:r>
              <a:rPr lang="zh-TW" sz="2200">
                <a:latin typeface="MingLiU"/>
                <a:ea typeface="MingLiU"/>
              </a:rPr>
              <a:t>处理量确定，设计风量应按照最大 废气排放量的</a:t>
            </a:r>
            <a:r>
              <a:rPr lang="zh-TW" b="1" sz="2100">
                <a:latin typeface="Arial"/>
                <a:ea typeface="Arial"/>
              </a:rPr>
              <a:t>105%</a:t>
            </a:r>
            <a:r>
              <a:rPr lang="zh-TW" sz="2200">
                <a:latin typeface="MingLiU"/>
                <a:ea typeface="MingLiU"/>
              </a:rPr>
              <a:t>以上进行设计</a:t>
            </a:r>
            <a:r>
              <a:rPr lang="en-US" sz="2200">
                <a:latin typeface="MingLiU"/>
              </a:rPr>
              <a:t>"</a:t>
            </a:r>
            <a:r>
              <a:rPr lang="zh-TW" sz="2200">
                <a:latin typeface="MingLiU"/>
                <a:ea typeface="MingLiU"/>
              </a:rPr>
              <a:t>；一般而言，会设置预留系数，按照工况 的实际设定在</a:t>
            </a:r>
            <a:r>
              <a:rPr lang="zh-TW" b="1" sz="2100">
                <a:latin typeface="Arial"/>
                <a:ea typeface="Arial"/>
              </a:rPr>
              <a:t>1.</a:t>
            </a:r>
            <a:r>
              <a:rPr lang="en-US" b="1" sz="2100">
                <a:latin typeface="Arial"/>
              </a:rPr>
              <a:t>1-1.2</a:t>
            </a:r>
            <a:r>
              <a:rPr lang="zh-TW" sz="2200">
                <a:latin typeface="MingLiU"/>
                <a:ea typeface="MingLiU"/>
              </a:rPr>
              <a:t>之间。</a:t>
            </a:r>
          </a:p>
          <a:p>
            <a:pPr algn="just" indent="762000">
              <a:lnSpc>
                <a:spcPts val="2966"/>
              </a:lnSpc>
              <a:spcAft>
                <a:spcPts val="1960"/>
              </a:spcAft>
            </a:pPr>
            <a:r>
              <a:rPr lang="zh-CN" sz="2200">
                <a:latin typeface="MingLiU"/>
                <a:ea typeface="MingLiU"/>
              </a:rPr>
              <a:t>“两室</a:t>
            </a:r>
            <a:r>
              <a:rPr lang="zh-TW" sz="2200">
                <a:latin typeface="MingLiU"/>
                <a:ea typeface="MingLiU"/>
              </a:rPr>
              <a:t>的蓄热燃烧装置净化效率不宜低于</a:t>
            </a:r>
            <a:r>
              <a:rPr lang="zh-TW" b="1" sz="2100">
                <a:latin typeface="Arial"/>
                <a:ea typeface="Arial"/>
              </a:rPr>
              <a:t>95%,</a:t>
            </a:r>
            <a:r>
              <a:rPr lang="zh-TW" sz="2200">
                <a:latin typeface="MingLiU"/>
                <a:ea typeface="MingLiU"/>
              </a:rPr>
              <a:t>多室或旋转式的蓄热燃 烧装置的净化效率不宜低于</a:t>
            </a:r>
            <a:r>
              <a:rPr lang="zh-TW" b="1" sz="2100">
                <a:latin typeface="Arial"/>
                <a:ea typeface="Arial"/>
              </a:rPr>
              <a:t>98%”,</a:t>
            </a:r>
            <a:r>
              <a:rPr lang="zh-TW" sz="2200">
                <a:latin typeface="MingLiU"/>
                <a:ea typeface="MingLiU"/>
              </a:rPr>
              <a:t>目前三室的</a:t>
            </a:r>
            <a:r>
              <a:rPr lang="en-US" b="1" sz="2100">
                <a:latin typeface="Arial"/>
              </a:rPr>
              <a:t>RTO</a:t>
            </a:r>
            <a:r>
              <a:rPr lang="zh-TW" sz="2200">
                <a:latin typeface="MingLiU"/>
                <a:ea typeface="MingLiU"/>
              </a:rPr>
              <a:t>装置需求较多，如果业主 在合同中对净化效率有要求，</a:t>
            </a:r>
            <a:r>
              <a:rPr lang="zh-TW" i="1" sz="2200">
                <a:latin typeface="MingLiU"/>
                <a:ea typeface="MingLiU"/>
              </a:rPr>
              <a:t>可以写定98%,</a:t>
            </a:r>
            <a:r>
              <a:rPr lang="zh-TW" sz="2200">
                <a:latin typeface="MingLiU"/>
                <a:ea typeface="MingLiU"/>
              </a:rPr>
              <a:t>如果有更高比如</a:t>
            </a:r>
            <a:r>
              <a:rPr lang="zh-TW" b="1" sz="2100">
                <a:latin typeface="Arial"/>
                <a:ea typeface="Arial"/>
              </a:rPr>
              <a:t>99%</a:t>
            </a:r>
            <a:r>
              <a:rPr lang="zh-TW" sz="2200">
                <a:latin typeface="MingLiU"/>
                <a:ea typeface="MingLiU"/>
              </a:rPr>
              <a:t>的要求，应 谨慎承诺。</a:t>
            </a:r>
          </a:p>
          <a:p>
            <a:pPr algn="just" indent="762000">
              <a:lnSpc>
                <a:spcPts val="2900"/>
              </a:lnSpc>
              <a:spcAft>
                <a:spcPts val="1960"/>
              </a:spcAft>
            </a:pPr>
            <a:r>
              <a:rPr lang="zh-CN" sz="2200">
                <a:latin typeface="MingLiU"/>
                <a:ea typeface="MingLiU"/>
              </a:rPr>
              <a:t>“蓄</a:t>
            </a:r>
            <a:r>
              <a:rPr lang="zh-TW" sz="2200">
                <a:latin typeface="MingLiU"/>
                <a:ea typeface="MingLiU"/>
              </a:rPr>
              <a:t>热焚烧装置的热回收效率</a:t>
            </a:r>
            <a:r>
              <a:rPr lang="en-US" sz="2200">
                <a:latin typeface="MingLiU"/>
              </a:rPr>
              <a:t>"</a:t>
            </a:r>
            <a:r>
              <a:rPr lang="zh-TW" sz="2200">
                <a:latin typeface="MingLiU"/>
                <a:ea typeface="MingLiU"/>
              </a:rPr>
              <a:t>，热回收效率不少人员会计算错误，热 回收效率的基本定义是蓄热燃烧装置内预热废气实际利用热量与最大可利用 热量之比，即：燃烧室温度-蓄热装置出口排气温度/燃烧室温度-蓄热装置 进口废气温度。</a:t>
            </a:r>
          </a:p>
          <a:p>
            <a:pPr algn="just" indent="647700">
              <a:lnSpc>
                <a:spcPts val="3000"/>
              </a:lnSpc>
              <a:spcAft>
                <a:spcPts val="1960"/>
              </a:spcAft>
            </a:pPr>
            <a:r>
              <a:rPr lang="zh-TW" sz="2200">
                <a:latin typeface="MingLiU"/>
                <a:ea typeface="MingLiU"/>
              </a:rPr>
              <a:t>排气简的设计要根据相关标准（如国标、地标对高度及采样的要求，最 低要求也应满足</a:t>
            </a:r>
            <a:r>
              <a:rPr lang="en-US" b="1" sz="2100">
                <a:latin typeface="Arial"/>
              </a:rPr>
              <a:t>GB16297</a:t>
            </a:r>
            <a:r>
              <a:rPr lang="zh-TW" sz="2200">
                <a:latin typeface="MingLiU"/>
                <a:ea typeface="MingLiU"/>
              </a:rPr>
              <a:t>的标准），相关要求可参照本文的梳理内容各行业 废气排气筒（烟囱）高度的要求。</a:t>
            </a:r>
          </a:p>
          <a:p>
            <a:pPr algn="just" indent="647700">
              <a:lnSpc>
                <a:spcPts val="2850"/>
              </a:lnSpc>
            </a:pPr>
            <a:r>
              <a:rPr lang="zh-TW" sz="2200">
                <a:latin typeface="MingLiU"/>
                <a:ea typeface="MingLiU"/>
              </a:rPr>
              <a:t>自动报警和保护装置，应按照要求设置，比如前段时间分享的文章中均 有提及部分：精细化工行业</a:t>
            </a:r>
            <a:r>
              <a:rPr lang="en-US" b="1" sz="2100">
                <a:latin typeface="Arial"/>
              </a:rPr>
              <a:t>RTO</a:t>
            </a:r>
            <a:r>
              <a:rPr lang="zh-TW" sz="2200">
                <a:latin typeface="MingLiU"/>
                <a:ea typeface="MingLiU"/>
              </a:rPr>
              <a:t>系统主体设计应特别注意这</a:t>
            </a:r>
            <a:r>
              <a:rPr lang="zh-TW" b="1" sz="2100">
                <a:latin typeface="Arial"/>
                <a:ea typeface="Arial"/>
              </a:rPr>
              <a:t>5</a:t>
            </a:r>
            <a:r>
              <a:rPr lang="zh-TW" sz="2200">
                <a:latin typeface="MingLiU"/>
                <a:ea typeface="MingLiU"/>
              </a:rPr>
              <a:t>点；化工行业 </a:t>
            </a:r>
            <a:r>
              <a:rPr lang="en-US" b="1" sz="2100">
                <a:latin typeface="Arial"/>
              </a:rPr>
              <a:t>VOCs</a:t>
            </a:r>
            <a:r>
              <a:rPr lang="zh-TW" sz="2200">
                <a:latin typeface="MingLiU"/>
                <a:ea typeface="MingLiU"/>
              </a:rPr>
              <a:t>焚烧</a:t>
            </a:r>
            <a:r>
              <a:rPr lang="en-US" b="1" sz="2100">
                <a:latin typeface="Arial"/>
              </a:rPr>
              <a:t>RTO</a:t>
            </a:r>
            <a:r>
              <a:rPr lang="zh-TW" sz="2200">
                <a:latin typeface="MingLiU"/>
                <a:ea typeface="MingLiU"/>
              </a:rPr>
              <a:t>系统调试应注意</a:t>
            </a:r>
            <a:r>
              <a:rPr lang="zh-CN" sz="2200">
                <a:latin typeface="MingLiU"/>
                <a:ea typeface="MingLiU"/>
              </a:rPr>
              <a:t>事项。</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371600" y="1943100"/>
            <a:ext cx="8699500" cy="673100"/>
          </a:xfrm>
          <a:prstGeom prst="rect">
            <a:avLst/>
          </a:prstGeom>
          <a:solidFill>
            <a:srgbClr val="FFFFFF"/>
          </a:solidFill>
        </p:spPr>
        <p:txBody>
          <a:bodyPr lIns="0" tIns="0" rIns="0" bIns="0" wrap="none">
            <a:noAutofit/>
          </a:bodyPr>
          <a:p>
            <a:pPr algn="ctr" indent="0"/>
            <a:r>
              <a:rPr lang="zh-TW" sz="5300">
                <a:latin typeface="MingLiU"/>
                <a:ea typeface="MingLiU"/>
              </a:rPr>
              <a:t>气动</a:t>
            </a:r>
            <a:r>
              <a:rPr lang="en-US" b="1" sz="5500">
                <a:latin typeface="Times New Roman"/>
              </a:rPr>
              <a:t>rto</a:t>
            </a:r>
            <a:r>
              <a:rPr lang="zh-TW" sz="5300">
                <a:latin typeface="MingLiU"/>
                <a:ea typeface="MingLiU"/>
              </a:rPr>
              <a:t>蝶阀故障怎么解决？</a:t>
            </a:r>
          </a:p>
        </p:txBody>
      </p:sp>
      <p:sp>
        <p:nvSpPr>
          <p:cNvPr id="3" name=""/>
          <p:cNvSpPr/>
          <p:nvPr/>
        </p:nvSpPr>
        <p:spPr>
          <a:xfrm>
            <a:off x="546100" y="3721100"/>
            <a:ext cx="10401300" cy="6921500"/>
          </a:xfrm>
          <a:prstGeom prst="rect">
            <a:avLst/>
          </a:prstGeom>
          <a:solidFill>
            <a:srgbClr val="FFFFFF"/>
          </a:solidFill>
        </p:spPr>
        <p:txBody>
          <a:bodyPr lIns="0" tIns="0" rIns="0" bIns="0">
            <a:noAutofit/>
          </a:bodyPr>
          <a:p>
            <a:pPr algn="just" indent="635000">
              <a:lnSpc>
                <a:spcPts val="2966"/>
              </a:lnSpc>
              <a:spcAft>
                <a:spcPts val="1890"/>
              </a:spcAft>
            </a:pPr>
            <a:r>
              <a:rPr lang="en-US" b="1" sz="2100">
                <a:latin typeface="Arial"/>
              </a:rPr>
              <a:t>rt</a:t>
            </a:r>
            <a:r>
              <a:rPr lang="en-US" sz="2200">
                <a:latin typeface="MingLiU"/>
              </a:rPr>
              <a:t>。</a:t>
            </a:r>
            <a:r>
              <a:rPr lang="zh-TW" sz="2200">
                <a:latin typeface="MingLiU"/>
                <a:ea typeface="MingLiU"/>
              </a:rPr>
              <a:t>上的高温蝶阀通常有电动蝶阀与气动蝶阀，一般这类阀门，口径大 的，相对价格也就会贵一点。所以，通常业主也是很关心这类高温蝶阀的质 量问题，因为一但故障了，重新更换，成本也是很大的。气动</a:t>
            </a:r>
            <a:r>
              <a:rPr lang="en-US" b="1" sz="2100">
                <a:latin typeface="Arial"/>
              </a:rPr>
              <a:t>rto</a:t>
            </a:r>
            <a:r>
              <a:rPr lang="zh-TW" sz="2200">
                <a:latin typeface="MingLiU"/>
                <a:ea typeface="MingLiU"/>
              </a:rPr>
              <a:t>蝶阀发生 故障了，有时候不需要更换。</a:t>
            </a:r>
          </a:p>
          <a:p>
            <a:pPr indent="622300">
              <a:lnSpc>
                <a:spcPts val="2933"/>
              </a:lnSpc>
              <a:spcAft>
                <a:spcPts val="2100"/>
              </a:spcAft>
            </a:pPr>
            <a:r>
              <a:rPr lang="zh-TW" sz="2200">
                <a:latin typeface="MingLiU"/>
                <a:ea typeface="MingLiU"/>
              </a:rPr>
              <a:t>气动</a:t>
            </a:r>
            <a:r>
              <a:rPr lang="en-US" b="1" sz="2100">
                <a:latin typeface="Arial"/>
              </a:rPr>
              <a:t>RT0</a:t>
            </a:r>
            <a:r>
              <a:rPr lang="zh-TW" sz="2200">
                <a:latin typeface="MingLiU"/>
                <a:ea typeface="MingLiU"/>
              </a:rPr>
              <a:t>蝶阀阀门两端而走漏</a:t>
            </a:r>
          </a:p>
          <a:p>
            <a:pPr indent="622300">
              <a:lnSpc>
                <a:spcPts val="2933"/>
              </a:lnSpc>
              <a:spcAft>
                <a:spcPts val="1890"/>
              </a:spcAft>
            </a:pPr>
            <a:r>
              <a:rPr lang="zh-TW" sz="2200">
                <a:latin typeface="MingLiU"/>
                <a:ea typeface="MingLiU"/>
              </a:rPr>
              <a:t>两侧密封垫片生效；管法兰压紧力不均或未压紧。</a:t>
            </a:r>
          </a:p>
          <a:p>
            <a:pPr indent="622300">
              <a:lnSpc>
                <a:spcPts val="2933"/>
              </a:lnSpc>
              <a:spcAft>
                <a:spcPts val="2100"/>
              </a:spcAft>
            </a:pPr>
            <a:r>
              <a:rPr lang="zh-TW" sz="2200">
                <a:latin typeface="MingLiU"/>
                <a:ea typeface="MingLiU"/>
              </a:rPr>
              <a:t>处理方法：</a:t>
            </a:r>
          </a:p>
          <a:p>
            <a:pPr indent="622300">
              <a:lnSpc>
                <a:spcPts val="2933"/>
              </a:lnSpc>
              <a:spcAft>
                <a:spcPts val="1890"/>
              </a:spcAft>
            </a:pPr>
            <a:r>
              <a:rPr lang="zh-TW" sz="2200">
                <a:latin typeface="MingLiU"/>
                <a:ea typeface="MingLiU"/>
              </a:rPr>
              <a:t>改换密封垫片；</a:t>
            </a:r>
          </a:p>
          <a:p>
            <a:pPr indent="622300">
              <a:lnSpc>
                <a:spcPts val="2933"/>
              </a:lnSpc>
              <a:spcAft>
                <a:spcPts val="2100"/>
              </a:spcAft>
            </a:pPr>
            <a:r>
              <a:rPr lang="zh-TW" sz="2200">
                <a:latin typeface="MingLiU"/>
                <a:ea typeface="MingLiU"/>
              </a:rPr>
              <a:t>压紧法兰螺栓（平均用力）。</a:t>
            </a:r>
          </a:p>
          <a:p>
            <a:pPr algn="just" indent="635000">
              <a:lnSpc>
                <a:spcPts val="2900"/>
              </a:lnSpc>
            </a:pPr>
            <a:r>
              <a:rPr lang="zh-TW" sz="2200">
                <a:latin typeface="MingLiU"/>
                <a:ea typeface="MingLiU"/>
              </a:rPr>
              <a:t>采取金属密封的阀门个别比弹性密封的阀门寿命长，但很难做到完整密 封。金属密封能适应较高的任务温度，弹性密封则具备受温度限制的缺点。 假如请求蝶阀作为流量掌握运用，重要的是准确抉择阀门的尺寸和类型。蝶 阀的构造原理尤其适宜制造大口径阀门。</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95500" y="1943100"/>
            <a:ext cx="7251700" cy="660400"/>
          </a:xfrm>
          <a:prstGeom prst="rect">
            <a:avLst/>
          </a:prstGeom>
          <a:solidFill>
            <a:srgbClr val="FFFFFF"/>
          </a:solidFill>
        </p:spPr>
        <p:txBody>
          <a:bodyPr lIns="0" tIns="0" rIns="0" bIns="0" wrap="none">
            <a:noAutofit/>
          </a:bodyPr>
          <a:p>
            <a:pPr algn="ctr" indent="0"/>
            <a:r>
              <a:rPr lang="zh-TW" sz="5300">
                <a:latin typeface="MingLiU"/>
                <a:ea typeface="MingLiU"/>
              </a:rPr>
              <a:t>注塑废气要</a:t>
            </a:r>
            <a:r>
              <a:rPr lang="en-US" b="1" sz="5500">
                <a:latin typeface="Times New Roman"/>
              </a:rPr>
              <a:t>rt</a:t>
            </a:r>
            <a:r>
              <a:rPr lang="en-US" sz="5300">
                <a:latin typeface="MingLiU"/>
              </a:rPr>
              <a:t>。</a:t>
            </a:r>
            <a:r>
              <a:rPr lang="zh-TW" sz="5300">
                <a:latin typeface="MingLiU"/>
                <a:ea typeface="MingLiU"/>
              </a:rPr>
              <a:t>燃烧么？</a:t>
            </a:r>
          </a:p>
        </p:txBody>
      </p:sp>
      <p:sp>
        <p:nvSpPr>
          <p:cNvPr id="3" name=""/>
          <p:cNvSpPr/>
          <p:nvPr/>
        </p:nvSpPr>
        <p:spPr>
          <a:xfrm>
            <a:off x="558800" y="3721100"/>
            <a:ext cx="10388600" cy="8788400"/>
          </a:xfrm>
          <a:prstGeom prst="rect">
            <a:avLst/>
          </a:prstGeom>
          <a:solidFill>
            <a:srgbClr val="FFFFFF"/>
          </a:solidFill>
        </p:spPr>
        <p:txBody>
          <a:bodyPr lIns="0" tIns="0" rIns="0" bIns="0">
            <a:noAutofit/>
          </a:bodyPr>
          <a:p>
            <a:pPr algn="just" indent="635000">
              <a:lnSpc>
                <a:spcPts val="2925"/>
              </a:lnSpc>
              <a:spcAft>
                <a:spcPts val="1890"/>
              </a:spcAft>
            </a:pPr>
            <a:r>
              <a:rPr lang="zh-TW" sz="2200">
                <a:latin typeface="MingLiU"/>
                <a:ea typeface="MingLiU"/>
              </a:rPr>
              <a:t>注塑废气是否需要采用</a:t>
            </a:r>
            <a:r>
              <a:rPr lang="en-US" b="1" sz="2100">
                <a:latin typeface="Arial"/>
              </a:rPr>
              <a:t>rt</a:t>
            </a:r>
            <a:r>
              <a:rPr lang="en-US" sz="2200">
                <a:latin typeface="MingLiU"/>
              </a:rPr>
              <a:t>。</a:t>
            </a:r>
            <a:r>
              <a:rPr lang="zh-TW" sz="2200">
                <a:latin typeface="MingLiU"/>
                <a:ea typeface="MingLiU"/>
              </a:rPr>
              <a:t>燃烧，首先我们来了解一下</a:t>
            </a:r>
            <a:r>
              <a:rPr lang="en-US" b="1" sz="2100">
                <a:latin typeface="Arial"/>
              </a:rPr>
              <a:t>rt</a:t>
            </a:r>
            <a:r>
              <a:rPr lang="en-US" sz="2200">
                <a:latin typeface="MingLiU"/>
              </a:rPr>
              <a:t>。</a:t>
            </a:r>
            <a:r>
              <a:rPr lang="zh-TW" sz="2200">
                <a:latin typeface="MingLiU"/>
                <a:ea typeface="MingLiU"/>
              </a:rPr>
              <a:t>燃烧的应用范 围：</a:t>
            </a:r>
            <a:r>
              <a:rPr lang="en-US" b="1" sz="2100">
                <a:latin typeface="Arial"/>
              </a:rPr>
              <a:t>RTO</a:t>
            </a:r>
            <a:r>
              <a:rPr lang="zh-TW" sz="2200">
                <a:latin typeface="MingLiU"/>
                <a:ea typeface="MingLiU"/>
              </a:rPr>
              <a:t>的应用范围非常广泛，主要可以处理低浓度、大风量的工业废气， 成分烷蛭、</a:t>
            </a:r>
            <a:r>
              <a:rPr lang="zh-TW" i="1" sz="2200">
                <a:latin typeface="MingLiU"/>
                <a:ea typeface="MingLiU"/>
              </a:rPr>
              <a:t>烯分、</a:t>
            </a:r>
            <a:r>
              <a:rPr lang="zh-TW" sz="2200">
                <a:latin typeface="MingLiU"/>
                <a:ea typeface="MingLiU"/>
              </a:rPr>
              <a:t>、醇类、酮类、酵类、酯类、芳蛭、苯类等碳氢化合物有 机废气适用于喷漆车间废气处理、电子产品制造、印刷、注塑、石化医疗等 行业的废气处理。</a:t>
            </a:r>
          </a:p>
          <a:p>
            <a:pPr algn="just" indent="635000">
              <a:lnSpc>
                <a:spcPts val="2966"/>
              </a:lnSpc>
              <a:spcAft>
                <a:spcPts val="1890"/>
              </a:spcAft>
            </a:pPr>
            <a:r>
              <a:rPr lang="en-US" b="1" sz="2100">
                <a:latin typeface="Arial"/>
              </a:rPr>
              <a:t>RTO</a:t>
            </a:r>
            <a:r>
              <a:rPr lang="zh-TW" sz="2200">
                <a:latin typeface="MingLiU"/>
                <a:ea typeface="MingLiU"/>
              </a:rPr>
              <a:t>蓄热式燃烧分解设备是采用天然气直接燃烧有机废气，当有机废气 被加热到</a:t>
            </a:r>
            <a:r>
              <a:rPr lang="en-US" b="1" sz="2100">
                <a:latin typeface="Arial"/>
              </a:rPr>
              <a:t>750-850°C</a:t>
            </a:r>
            <a:r>
              <a:rPr lang="zh-TW" sz="2200">
                <a:latin typeface="MingLiU"/>
                <a:ea typeface="MingLiU"/>
              </a:rPr>
              <a:t>时，燃烧分解为无害的</a:t>
            </a:r>
            <a:r>
              <a:rPr lang="en-US" b="1" sz="2100">
                <a:latin typeface="Arial"/>
              </a:rPr>
              <a:t>C02</a:t>
            </a:r>
            <a:r>
              <a:rPr lang="zh-TW" sz="2200">
                <a:latin typeface="MingLiU"/>
                <a:ea typeface="MingLiU"/>
              </a:rPr>
              <a:t>和</a:t>
            </a:r>
            <a:r>
              <a:rPr lang="en-US" b="1" sz="2100">
                <a:latin typeface="Arial"/>
              </a:rPr>
              <a:t>H20</a:t>
            </a:r>
            <a:r>
              <a:rPr lang="zh-TW" sz="2200">
                <a:latin typeface="MingLiU"/>
                <a:ea typeface="MingLiU"/>
              </a:rPr>
              <a:t>的有机废气处理技术。 与传统的催化燃烧、直燃式热氧化炉相比，</a:t>
            </a:r>
            <a:r>
              <a:rPr lang="en-US" b="1" sz="2100">
                <a:latin typeface="Arial"/>
              </a:rPr>
              <a:t>RTO</a:t>
            </a:r>
            <a:r>
              <a:rPr lang="zh-TW" sz="2200">
                <a:latin typeface="MingLiU"/>
                <a:ea typeface="MingLiU"/>
              </a:rPr>
              <a:t>燃烧后的烟气可以通过陶瓷 式蓄热体将余热回收，实现较高的热利用效率，大大降低运行成本。</a:t>
            </a:r>
          </a:p>
          <a:p>
            <a:pPr algn="just" indent="635000">
              <a:lnSpc>
                <a:spcPts val="2912"/>
              </a:lnSpc>
              <a:spcAft>
                <a:spcPts val="1890"/>
              </a:spcAft>
            </a:pPr>
            <a:r>
              <a:rPr lang="zh-TW" sz="2200">
                <a:latin typeface="MingLiU"/>
                <a:ea typeface="MingLiU"/>
              </a:rPr>
              <a:t>由于</a:t>
            </a:r>
            <a:r>
              <a:rPr lang="en-US" b="1" sz="2100">
                <a:latin typeface="Arial"/>
              </a:rPr>
              <a:t>VOCs</a:t>
            </a:r>
            <a:r>
              <a:rPr lang="zh-TW" sz="2200">
                <a:latin typeface="MingLiU"/>
                <a:ea typeface="MingLiU"/>
              </a:rPr>
              <a:t>的危害性，许多国家颁布法令对</a:t>
            </a:r>
            <a:r>
              <a:rPr lang="en-US" b="1" sz="2100">
                <a:latin typeface="Arial"/>
              </a:rPr>
              <a:t>VOCs</a:t>
            </a:r>
            <a:r>
              <a:rPr lang="zh-TW" sz="2200">
                <a:latin typeface="MingLiU"/>
                <a:ea typeface="MingLiU"/>
              </a:rPr>
              <a:t>排放进行了管制。欧美国 家于</a:t>
            </a:r>
            <a:r>
              <a:rPr lang="zh-TW" b="1" sz="2100">
                <a:latin typeface="Arial"/>
                <a:ea typeface="Arial"/>
              </a:rPr>
              <a:t>20</a:t>
            </a:r>
            <a:r>
              <a:rPr lang="zh-TW" sz="2200">
                <a:latin typeface="MingLiU"/>
                <a:ea typeface="MingLiU"/>
              </a:rPr>
              <a:t>世纪</a:t>
            </a:r>
            <a:r>
              <a:rPr lang="zh-TW" b="1" sz="2100">
                <a:latin typeface="Arial"/>
                <a:ea typeface="Arial"/>
              </a:rPr>
              <a:t>90</a:t>
            </a:r>
            <a:r>
              <a:rPr lang="zh-TW" sz="2200">
                <a:latin typeface="MingLiU"/>
                <a:ea typeface="MingLiU"/>
              </a:rPr>
              <a:t>年代前后，对所有使用有机溶剤的地方都规定了排放要求。美 国</a:t>
            </a:r>
            <a:r>
              <a:rPr lang="zh-TW" b="1" sz="2100">
                <a:latin typeface="Arial"/>
                <a:ea typeface="Arial"/>
              </a:rPr>
              <a:t>1990</a:t>
            </a:r>
            <a:r>
              <a:rPr lang="zh-TW" sz="2200">
                <a:latin typeface="MingLiU"/>
                <a:ea typeface="MingLiU"/>
              </a:rPr>
              <a:t>年提高了废气排放标准，将工业生产中的</a:t>
            </a:r>
            <a:r>
              <a:rPr lang="zh-TW" b="1" sz="2100">
                <a:latin typeface="Arial"/>
                <a:ea typeface="Arial"/>
              </a:rPr>
              <a:t>189</a:t>
            </a:r>
            <a:r>
              <a:rPr lang="zh-TW" sz="2200">
                <a:latin typeface="MingLiU"/>
                <a:ea typeface="MingLiU"/>
              </a:rPr>
              <a:t>种污染物列为有毒污染 物，其中大部分为</a:t>
            </a:r>
            <a:r>
              <a:rPr lang="en-US" b="1" sz="2100">
                <a:latin typeface="Arial"/>
              </a:rPr>
              <a:t>VOCs</a:t>
            </a:r>
            <a:r>
              <a:rPr lang="en-US" sz="2200">
                <a:latin typeface="MingLiU"/>
              </a:rPr>
              <a:t>。</a:t>
            </a:r>
            <a:r>
              <a:rPr lang="zh-TW" sz="2200">
                <a:latin typeface="MingLiU"/>
                <a:ea typeface="MingLiU"/>
              </a:rPr>
              <a:t>我国颁布的《大气污染防治法》要求对工业生产中 产生的有毒气体进行净化处理，对可燃性气体要回收利用；我国的《大气污 染物综合排放标准》</a:t>
            </a:r>
            <a:r>
              <a:rPr lang="en-US" b="1" sz="2500">
                <a:latin typeface="SimSun"/>
              </a:rPr>
              <a:t>（</a:t>
            </a:r>
            <a:r>
              <a:rPr lang="en-US" b="1" sz="2100">
                <a:latin typeface="Arial"/>
              </a:rPr>
              <a:t>GB16297-</a:t>
            </a:r>
            <a:r>
              <a:rPr lang="zh-TW" b="1" sz="2100">
                <a:latin typeface="Arial"/>
                <a:ea typeface="Arial"/>
              </a:rPr>
              <a:t>1996）</a:t>
            </a:r>
            <a:r>
              <a:rPr lang="zh-TW" sz="2200">
                <a:latin typeface="MingLiU"/>
                <a:ea typeface="MingLiU"/>
              </a:rPr>
              <a:t>规定了</a:t>
            </a:r>
            <a:r>
              <a:rPr lang="zh-TW" b="1" sz="2100">
                <a:latin typeface="Arial"/>
                <a:ea typeface="Arial"/>
              </a:rPr>
              <a:t>33</a:t>
            </a:r>
            <a:r>
              <a:rPr lang="zh-TW" sz="2200">
                <a:latin typeface="MingLiU"/>
                <a:ea typeface="MingLiU"/>
              </a:rPr>
              <a:t>种擇发性有机物的排放标准 ,将大部分的其他挥发性有机物按非甲烷类姪来处理；</a:t>
            </a:r>
            <a:r>
              <a:rPr lang="zh-TW" b="1" sz="2100">
                <a:latin typeface="Arial"/>
                <a:ea typeface="Arial"/>
              </a:rPr>
              <a:t>2017</a:t>
            </a:r>
            <a:r>
              <a:rPr lang="zh-TW" sz="2200">
                <a:latin typeface="MingLiU"/>
                <a:ea typeface="MingLiU"/>
              </a:rPr>
              <a:t>年</a:t>
            </a:r>
            <a:r>
              <a:rPr lang="zh-TW" b="1" sz="2100">
                <a:latin typeface="Arial"/>
                <a:ea typeface="Arial"/>
              </a:rPr>
              <a:t>12</a:t>
            </a:r>
            <a:r>
              <a:rPr lang="zh-TW" sz="2200">
                <a:latin typeface="MingLiU"/>
                <a:ea typeface="MingLiU"/>
              </a:rPr>
              <a:t>月最新颁布 了《恶臭污染环境监测技术规范</a:t>
            </a:r>
            <a:r>
              <a:rPr lang="en-US" b="1" sz="2500">
                <a:latin typeface="SimSun"/>
              </a:rPr>
              <a:t>（</a:t>
            </a:r>
            <a:r>
              <a:rPr lang="en-US" b="1" sz="2100">
                <a:latin typeface="Arial"/>
              </a:rPr>
              <a:t>H</a:t>
            </a:r>
            <a:r>
              <a:rPr lang="zh-TW" sz="2200">
                <a:latin typeface="MingLiU"/>
                <a:ea typeface="MingLiU"/>
              </a:rPr>
              <a:t>废气处理净化设备</a:t>
            </a:r>
            <a:r>
              <a:rPr lang="en-US" b="1" sz="2100">
                <a:latin typeface="Arial"/>
              </a:rPr>
              <a:t>J 905-2017）</a:t>
            </a:r>
            <a:r>
              <a:rPr lang="zh-TW" sz="2200">
                <a:latin typeface="MingLiU"/>
                <a:ea typeface="MingLiU"/>
              </a:rPr>
              <a:t>》,以 规范废气污染物的检测和排放标准。</a:t>
            </a:r>
          </a:p>
          <a:p>
            <a:pPr algn="just" indent="635000">
              <a:lnSpc>
                <a:spcPts val="2950"/>
              </a:lnSpc>
            </a:pPr>
            <a:r>
              <a:rPr lang="zh-TW" sz="2200">
                <a:latin typeface="MingLiU"/>
                <a:ea typeface="MingLiU"/>
              </a:rPr>
              <a:t>总结：注塑过程选用质料为</a:t>
            </a:r>
            <a:r>
              <a:rPr lang="en-US" b="1" sz="2100">
                <a:latin typeface="Arial"/>
              </a:rPr>
              <a:t>PVC</a:t>
            </a:r>
            <a:r>
              <a:rPr lang="zh-TW" sz="2200">
                <a:latin typeface="MingLiU"/>
                <a:ea typeface="MingLiU"/>
              </a:rPr>
              <a:t>（聚氯乙烯），废气中可能释放出</a:t>
            </a:r>
            <a:r>
              <a:rPr lang="en-US" b="1" sz="2100">
                <a:latin typeface="Arial"/>
              </a:rPr>
              <a:t>HCI</a:t>
            </a:r>
            <a:r>
              <a:rPr lang="zh-TW" sz="2200">
                <a:latin typeface="MingLiU"/>
                <a:ea typeface="MingLiU"/>
              </a:rPr>
              <a:t>还有 游离氯乙烯。而质料含</a:t>
            </a:r>
            <a:r>
              <a:rPr lang="en-US" b="1" sz="2100">
                <a:latin typeface="Arial"/>
              </a:rPr>
              <a:t>POM（</a:t>
            </a:r>
            <a:r>
              <a:rPr lang="zh-TW" sz="2200">
                <a:latin typeface="MingLiU"/>
                <a:ea typeface="MingLiU"/>
              </a:rPr>
              <a:t>聚甲醛），则可能放出甲醛等，所以，注塑废气 是可以采用</a:t>
            </a:r>
            <a:r>
              <a:rPr lang="en-US" b="1" sz="2100">
                <a:latin typeface="Arial"/>
              </a:rPr>
              <a:t>rt</a:t>
            </a:r>
            <a:r>
              <a:rPr lang="en-US" sz="2200">
                <a:latin typeface="MingLiU"/>
              </a:rPr>
              <a:t>。</a:t>
            </a:r>
            <a:r>
              <a:rPr lang="zh-TW" sz="2200">
                <a:latin typeface="MingLiU"/>
                <a:ea typeface="MingLiU"/>
              </a:rPr>
              <a:t>燃烧的，或者是活性炭/沸石转轮</a:t>
            </a:r>
            <a:r>
              <a:rPr lang="en-US" b="1" sz="2100">
                <a:latin typeface="Arial"/>
              </a:rPr>
              <a:t>+rt</a:t>
            </a:r>
            <a:r>
              <a:rPr lang="en-US" sz="2200">
                <a:latin typeface="MingLiU"/>
              </a:rPr>
              <a:t>。</a:t>
            </a:r>
            <a:r>
              <a:rPr lang="zh-TW" sz="2200">
                <a:latin typeface="MingLiU"/>
                <a:ea typeface="MingLiU"/>
              </a:rPr>
              <a:t>燃烧的方式。</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120900" y="1943100"/>
            <a:ext cx="7289800" cy="6731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排放有氮氧化物吗?</a:t>
            </a:r>
          </a:p>
        </p:txBody>
      </p:sp>
      <p:sp>
        <p:nvSpPr>
          <p:cNvPr id="3" name=""/>
          <p:cNvSpPr/>
          <p:nvPr/>
        </p:nvSpPr>
        <p:spPr>
          <a:xfrm>
            <a:off x="546100" y="3721100"/>
            <a:ext cx="10414000" cy="9855200"/>
          </a:xfrm>
          <a:prstGeom prst="rect">
            <a:avLst/>
          </a:prstGeom>
          <a:solidFill>
            <a:srgbClr val="FFFFFF"/>
          </a:solidFill>
        </p:spPr>
        <p:txBody>
          <a:bodyPr lIns="0" tIns="0" rIns="0" bIns="0">
            <a:noAutofit/>
          </a:bodyPr>
          <a:p>
            <a:pPr algn="just" indent="647700">
              <a:lnSpc>
                <a:spcPts val="2900"/>
              </a:lnSpc>
              <a:spcAft>
                <a:spcPts val="1960"/>
              </a:spcAft>
            </a:pPr>
            <a:r>
              <a:rPr lang="zh-TW" sz="2200">
                <a:latin typeface="MingLiU"/>
                <a:ea typeface="MingLiU"/>
              </a:rPr>
              <a:t>这个是有可能发生的。</a:t>
            </a:r>
            <a:r>
              <a:rPr lang="en-US" b="1" sz="2100">
                <a:latin typeface="Arial"/>
              </a:rPr>
              <a:t>rto</a:t>
            </a:r>
            <a:r>
              <a:rPr lang="zh-TW" sz="2200">
                <a:latin typeface="MingLiU"/>
                <a:ea typeface="MingLiU"/>
              </a:rPr>
              <a:t>是通过热力焚烧法对有机废气</a:t>
            </a:r>
            <a:r>
              <a:rPr lang="en-US" b="1" sz="2100">
                <a:latin typeface="Arial"/>
              </a:rPr>
              <a:t>（vocs）</a:t>
            </a:r>
            <a:r>
              <a:rPr lang="zh-TW" sz="2200">
                <a:latin typeface="MingLiU"/>
                <a:ea typeface="MingLiU"/>
              </a:rPr>
              <a:t>进行净 化处理的装置，称为蓄热式氧化炉。当废气中的</a:t>
            </a:r>
            <a:r>
              <a:rPr lang="en-US" b="1" sz="2100">
                <a:latin typeface="Arial"/>
              </a:rPr>
              <a:t>voc</a:t>
            </a:r>
            <a:r>
              <a:rPr lang="zh-TW" sz="2200">
                <a:latin typeface="MingLiU"/>
                <a:ea typeface="MingLiU"/>
              </a:rPr>
              <a:t>达到一定浓度时（通常为 </a:t>
            </a:r>
            <a:r>
              <a:rPr lang="en-US" b="1" sz="2100">
                <a:latin typeface="Arial"/>
              </a:rPr>
              <a:t>2-8g/nm3）</a:t>
            </a:r>
            <a:r>
              <a:rPr lang="zh-TW" b="1" sz="2100">
                <a:latin typeface="Arial"/>
                <a:ea typeface="Arial"/>
              </a:rPr>
              <a:t>,</a:t>
            </a:r>
            <a:r>
              <a:rPr lang="zh-TW" sz="2200">
                <a:latin typeface="MingLiU"/>
                <a:ea typeface="MingLiU"/>
              </a:rPr>
              <a:t>在</a:t>
            </a:r>
            <a:r>
              <a:rPr lang="en-US" b="1" sz="2100">
                <a:latin typeface="Arial"/>
              </a:rPr>
              <a:t>rto</a:t>
            </a:r>
            <a:r>
              <a:rPr lang="zh-TW" sz="2200">
                <a:latin typeface="MingLiU"/>
                <a:ea typeface="MingLiU"/>
              </a:rPr>
              <a:t>内可实现自平衡，即仅靠</a:t>
            </a:r>
            <a:r>
              <a:rPr lang="en-US" b="1" sz="2100">
                <a:latin typeface="Arial"/>
              </a:rPr>
              <a:t>vocs</a:t>
            </a:r>
            <a:r>
              <a:rPr lang="zh-TW" sz="2200">
                <a:latin typeface="MingLiU"/>
                <a:ea typeface="MingLiU"/>
              </a:rPr>
              <a:t>自身就可以实现热力焚烧， 保持</a:t>
            </a:r>
            <a:r>
              <a:rPr lang="en-US" b="1" sz="2100">
                <a:latin typeface="Arial"/>
              </a:rPr>
              <a:t>rto</a:t>
            </a:r>
            <a:r>
              <a:rPr lang="zh-TW" sz="2200">
                <a:latin typeface="MingLiU"/>
                <a:ea typeface="MingLiU"/>
              </a:rPr>
              <a:t>内温度在</a:t>
            </a:r>
            <a:r>
              <a:rPr lang="en-US" b="1" sz="2100">
                <a:latin typeface="Arial"/>
              </a:rPr>
              <a:t>800-850°Co</a:t>
            </a:r>
          </a:p>
          <a:p>
            <a:pPr algn="just" indent="647700">
              <a:lnSpc>
                <a:spcPts val="2950"/>
              </a:lnSpc>
              <a:spcAft>
                <a:spcPts val="1960"/>
              </a:spcAft>
            </a:pPr>
            <a:r>
              <a:rPr lang="en-US" b="1" sz="2100">
                <a:latin typeface="Arial"/>
              </a:rPr>
              <a:t>rto</a:t>
            </a:r>
            <a:r>
              <a:rPr lang="zh-TW" sz="2200">
                <a:latin typeface="MingLiU"/>
                <a:ea typeface="MingLiU"/>
              </a:rPr>
              <a:t>排放有氮氧化物的原因：在实际生产中，废气浓度经常变化，当废 气中</a:t>
            </a:r>
            <a:r>
              <a:rPr lang="en-US" b="1" sz="2100">
                <a:latin typeface="Arial"/>
              </a:rPr>
              <a:t>vocs</a:t>
            </a:r>
            <a:r>
              <a:rPr lang="zh-TW" sz="2200">
                <a:latin typeface="MingLiU"/>
                <a:ea typeface="MingLiU"/>
              </a:rPr>
              <a:t>浓度变小而无法达到自平衡时，靠废气本身</a:t>
            </a:r>
            <a:r>
              <a:rPr lang="en-US" b="1" sz="2100">
                <a:latin typeface="Arial"/>
              </a:rPr>
              <a:t>rt</a:t>
            </a:r>
            <a:r>
              <a:rPr lang="en-US" sz="2200">
                <a:latin typeface="MingLiU"/>
              </a:rPr>
              <a:t>。</a:t>
            </a:r>
            <a:r>
              <a:rPr lang="zh-TW" sz="2200">
                <a:latin typeface="MingLiU"/>
                <a:ea typeface="MingLiU"/>
              </a:rPr>
              <a:t>内不能保持</a:t>
            </a:r>
            <a:r>
              <a:rPr lang="en-US" b="1" sz="2100">
                <a:latin typeface="Arial"/>
              </a:rPr>
              <a:t>800°C</a:t>
            </a:r>
            <a:r>
              <a:rPr lang="zh-TW" sz="2200">
                <a:latin typeface="MingLiU"/>
                <a:ea typeface="MingLiU"/>
              </a:rPr>
              <a:t>以 上，则需要</a:t>
            </a:r>
            <a:r>
              <a:rPr lang="en-US" b="1" sz="2100">
                <a:latin typeface="Arial"/>
              </a:rPr>
              <a:t>rto</a:t>
            </a:r>
            <a:r>
              <a:rPr lang="zh-TW" sz="2200">
                <a:latin typeface="MingLiU"/>
                <a:ea typeface="MingLiU"/>
              </a:rPr>
              <a:t>上配置的燃烧机点火以保持废气裂解温度。当</a:t>
            </a:r>
            <a:r>
              <a:rPr lang="en-US" b="1" sz="2100">
                <a:latin typeface="Arial"/>
              </a:rPr>
              <a:t>rto</a:t>
            </a:r>
            <a:r>
              <a:rPr lang="zh-TW" sz="2200">
                <a:latin typeface="MingLiU"/>
                <a:ea typeface="MingLiU"/>
              </a:rPr>
              <a:t>的燃烧机工 作时，燃烧火焰的高温区温度在</a:t>
            </a:r>
            <a:r>
              <a:rPr lang="en-US" b="1" sz="2100">
                <a:latin typeface="Arial"/>
              </a:rPr>
              <a:t>1000°C</a:t>
            </a:r>
            <a:r>
              <a:rPr lang="zh-TW" sz="2200">
                <a:latin typeface="MingLiU"/>
                <a:ea typeface="MingLiU"/>
              </a:rPr>
              <a:t>以上，此时在火焰高温区会产生大量 热力型氮氧化物，导致最终排放烟气氮氧化物超标。</a:t>
            </a:r>
          </a:p>
          <a:p>
            <a:pPr algn="just" indent="647700">
              <a:lnSpc>
                <a:spcPts val="2900"/>
              </a:lnSpc>
              <a:spcAft>
                <a:spcPts val="1960"/>
              </a:spcAft>
            </a:pPr>
            <a:r>
              <a:rPr lang="zh-TW" sz="2200">
                <a:latin typeface="MingLiU"/>
                <a:ea typeface="MingLiU"/>
              </a:rPr>
              <a:t>氮氧化物，包括多种化合物，如一氧化二氮</a:t>
            </a:r>
            <a:r>
              <a:rPr lang="en-US" b="1" sz="2500">
                <a:latin typeface="SimSun"/>
              </a:rPr>
              <a:t>（</a:t>
            </a:r>
            <a:r>
              <a:rPr lang="en-US" b="1" sz="2100">
                <a:latin typeface="Arial"/>
              </a:rPr>
              <a:t>N20）</a:t>
            </a:r>
            <a:r>
              <a:rPr lang="en-US" sz="2200">
                <a:latin typeface="MingLiU"/>
              </a:rPr>
              <a:t>、</a:t>
            </a:r>
            <a:r>
              <a:rPr lang="zh-TW" sz="2200">
                <a:latin typeface="MingLiU"/>
                <a:ea typeface="MingLiU"/>
              </a:rPr>
              <a:t>一氧化氮</a:t>
            </a:r>
            <a:r>
              <a:rPr lang="en-US" b="1" sz="2500">
                <a:latin typeface="SimSun"/>
              </a:rPr>
              <a:t>（</a:t>
            </a:r>
            <a:r>
              <a:rPr lang="en-US" b="1" sz="2100">
                <a:latin typeface="Arial"/>
              </a:rPr>
              <a:t>NO）</a:t>
            </a:r>
            <a:r>
              <a:rPr lang="en-US" sz="2200">
                <a:latin typeface="MingLiU"/>
              </a:rPr>
              <a:t>、</a:t>
            </a:r>
            <a:r>
              <a:rPr lang="zh-TW" sz="2200">
                <a:latin typeface="MingLiU"/>
                <a:ea typeface="MingLiU"/>
              </a:rPr>
              <a:t>二 氧化氮</a:t>
            </a:r>
            <a:r>
              <a:rPr lang="en-US" b="1" sz="2500">
                <a:latin typeface="SimSun"/>
              </a:rPr>
              <a:t>（</a:t>
            </a:r>
            <a:r>
              <a:rPr lang="en-US" b="1" sz="2100">
                <a:latin typeface="Arial"/>
              </a:rPr>
              <a:t>N02）</a:t>
            </a:r>
            <a:r>
              <a:rPr lang="en-US" sz="2200">
                <a:latin typeface="MingLiU"/>
              </a:rPr>
              <a:t>、</a:t>
            </a:r>
            <a:r>
              <a:rPr lang="zh-TW" sz="2200">
                <a:latin typeface="MingLiU"/>
                <a:ea typeface="MingLiU"/>
              </a:rPr>
              <a:t>三氧化二氮</a:t>
            </a:r>
            <a:r>
              <a:rPr lang="en-US" b="1" sz="2500">
                <a:latin typeface="SimSun"/>
              </a:rPr>
              <a:t>（</a:t>
            </a:r>
            <a:r>
              <a:rPr lang="en-US" b="1" sz="2100">
                <a:latin typeface="Arial"/>
              </a:rPr>
              <a:t>N203）</a:t>
            </a:r>
            <a:r>
              <a:rPr lang="en-US" sz="2200">
                <a:latin typeface="MingLiU"/>
              </a:rPr>
              <a:t>、</a:t>
            </a:r>
            <a:r>
              <a:rPr lang="zh-TW" sz="2200">
                <a:latin typeface="MingLiU"/>
                <a:ea typeface="MingLiU"/>
              </a:rPr>
              <a:t>四氧化二氮</a:t>
            </a:r>
            <a:r>
              <a:rPr lang="en-US" b="1" sz="2100">
                <a:latin typeface="Arial"/>
              </a:rPr>
              <a:t>（N204）</a:t>
            </a:r>
            <a:r>
              <a:rPr lang="zh-TW" sz="2200">
                <a:latin typeface="MingLiU"/>
                <a:ea typeface="MingLiU"/>
              </a:rPr>
              <a:t>和五氧化二氮</a:t>
            </a:r>
            <a:r>
              <a:rPr lang="en-US" b="1" sz="2100">
                <a:latin typeface="Arial"/>
              </a:rPr>
              <a:t>（N205） </a:t>
            </a:r>
            <a:r>
              <a:rPr lang="zh-TW" sz="2200">
                <a:latin typeface="MingLiU"/>
                <a:ea typeface="MingLiU"/>
              </a:rPr>
              <a:t>等。除二氧化氮以外，其他氮氧化物均极不不乱，遇光、湿或热变成二氧化 氮及一氧化氮，一義化氮又变为二氧化氮。因此，职业环境中接触的是几种 气体混合物常称为硝烟（气），主要为一氧化氮和二氧化氮，井以二氧化氮 为主。氮氧化物都具有不同程度的毒性。</a:t>
            </a:r>
          </a:p>
          <a:p>
            <a:pPr algn="just" indent="647700">
              <a:lnSpc>
                <a:spcPts val="2900"/>
              </a:lnSpc>
              <a:spcAft>
                <a:spcPts val="1960"/>
              </a:spcAft>
            </a:pPr>
            <a:r>
              <a:rPr lang="zh-TW" sz="2200">
                <a:latin typeface="MingLiU"/>
                <a:ea typeface="MingLiU"/>
              </a:rPr>
              <a:t>氮氧化物的产生三个途径：</a:t>
            </a:r>
          </a:p>
          <a:p>
            <a:pPr algn="just" indent="647700">
              <a:lnSpc>
                <a:spcPts val="2900"/>
              </a:lnSpc>
              <a:spcAft>
                <a:spcPts val="1960"/>
              </a:spcAft>
            </a:pPr>
            <a:r>
              <a:rPr lang="zh-TW" sz="2200">
                <a:latin typeface="MingLiU"/>
                <a:ea typeface="MingLiU"/>
              </a:rPr>
              <a:t>热力型</a:t>
            </a:r>
            <a:r>
              <a:rPr lang="en-US" b="1" sz="2100">
                <a:latin typeface="Arial"/>
              </a:rPr>
              <a:t>N0X:</a:t>
            </a:r>
            <a:r>
              <a:rPr lang="zh-TW" sz="2200">
                <a:latin typeface="MingLiU"/>
                <a:ea typeface="MingLiU"/>
              </a:rPr>
              <a:t>是空气中氮在高温</a:t>
            </a:r>
            <a:r>
              <a:rPr lang="en-US" b="1" sz="2100">
                <a:latin typeface="Arial"/>
              </a:rPr>
              <a:t>（1400°C</a:t>
            </a:r>
            <a:r>
              <a:rPr lang="zh-TW" sz="2200">
                <a:latin typeface="MingLiU"/>
                <a:ea typeface="MingLiU"/>
              </a:rPr>
              <a:t>以上）下氧化产生；</a:t>
            </a:r>
          </a:p>
          <a:p>
            <a:pPr algn="just" indent="647700">
              <a:lnSpc>
                <a:spcPts val="2900"/>
              </a:lnSpc>
              <a:spcAft>
                <a:spcPts val="1960"/>
              </a:spcAft>
            </a:pPr>
            <a:r>
              <a:rPr lang="zh-TW" sz="2200">
                <a:latin typeface="MingLiU"/>
                <a:ea typeface="MingLiU"/>
              </a:rPr>
              <a:t>快速型</a:t>
            </a:r>
            <a:r>
              <a:rPr lang="en-US" b="1" sz="2100">
                <a:latin typeface="Arial"/>
              </a:rPr>
              <a:t>N0X:</a:t>
            </a:r>
            <a:r>
              <a:rPr lang="zh-TW" sz="2200">
                <a:latin typeface="MingLiU"/>
                <a:ea typeface="MingLiU"/>
              </a:rPr>
              <a:t>是因为燃料擇发物中碳氢化合物高温分解天生的</a:t>
            </a:r>
            <a:r>
              <a:rPr lang="en-US" b="1" sz="2100">
                <a:latin typeface="Arial"/>
              </a:rPr>
              <a:t>CH</a:t>
            </a:r>
            <a:r>
              <a:rPr lang="zh-TW" sz="2200">
                <a:latin typeface="MingLiU"/>
                <a:ea typeface="MingLiU"/>
              </a:rPr>
              <a:t>自由基 和空气中氮气反应天生</a:t>
            </a:r>
            <a:r>
              <a:rPr lang="en-US" b="1" sz="2100">
                <a:latin typeface="Arial"/>
              </a:rPr>
              <a:t>HCN</a:t>
            </a:r>
            <a:r>
              <a:rPr lang="zh-TW" sz="2200">
                <a:latin typeface="MingLiU"/>
                <a:ea typeface="MingLiU"/>
              </a:rPr>
              <a:t>和</a:t>
            </a:r>
            <a:r>
              <a:rPr lang="en-US" b="1" sz="2100">
                <a:latin typeface="Arial"/>
              </a:rPr>
              <a:t>N,</a:t>
            </a:r>
            <a:r>
              <a:rPr lang="zh-TW" sz="2200">
                <a:latin typeface="MingLiU"/>
                <a:ea typeface="MingLiU"/>
              </a:rPr>
              <a:t>再进一步与義气作用以极快的速度天生</a:t>
            </a:r>
            <a:r>
              <a:rPr lang="en-US" b="1" sz="2100">
                <a:latin typeface="Arial"/>
              </a:rPr>
              <a:t>NOx</a:t>
            </a:r>
            <a:r>
              <a:rPr lang="en-US" b="1" sz="2500">
                <a:latin typeface="SimSun"/>
              </a:rPr>
              <a:t>：</a:t>
            </a:r>
          </a:p>
          <a:p>
            <a:pPr algn="just" indent="647700">
              <a:lnSpc>
                <a:spcPts val="2900"/>
              </a:lnSpc>
            </a:pPr>
            <a:r>
              <a:rPr lang="zh-TW" sz="2200">
                <a:latin typeface="MingLiU"/>
                <a:ea typeface="MingLiU"/>
              </a:rPr>
              <a:t>燃料型</a:t>
            </a:r>
            <a:r>
              <a:rPr lang="en-US" b="1" sz="2100">
                <a:latin typeface="Arial"/>
              </a:rPr>
              <a:t>N0X:</a:t>
            </a:r>
            <a:r>
              <a:rPr lang="zh-TW" sz="2200">
                <a:latin typeface="MingLiU"/>
                <a:ea typeface="MingLiU"/>
              </a:rPr>
              <a:t>是燃料中含氮化合物在燃烧中氧化夭生的</a:t>
            </a:r>
            <a:r>
              <a:rPr lang="en-US" b="1" sz="2100">
                <a:latin typeface="Arial"/>
              </a:rPr>
              <a:t>NOx,</a:t>
            </a:r>
            <a:r>
              <a:rPr lang="zh-TW" sz="2200">
                <a:latin typeface="MingLiU"/>
                <a:ea typeface="MingLiU"/>
              </a:rPr>
              <a:t>称为燃料型 </a:t>
            </a:r>
            <a:r>
              <a:rPr lang="en-US" b="1" sz="2100">
                <a:latin typeface="Arial"/>
              </a:rPr>
              <a:t>NOxo</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003300" y="1943100"/>
            <a:ext cx="9423400" cy="673100"/>
          </a:xfrm>
          <a:prstGeom prst="rect">
            <a:avLst/>
          </a:prstGeom>
          <a:solidFill>
            <a:srgbClr val="FFFFFF"/>
          </a:solidFill>
        </p:spPr>
        <p:txBody>
          <a:bodyPr lIns="0" tIns="0" rIns="0" bIns="0" wrap="none">
            <a:noAutofit/>
          </a:bodyPr>
          <a:p>
            <a:pPr algn="just" indent="393700"/>
            <a:r>
              <a:rPr lang="en-US" b="1" sz="5500">
                <a:latin typeface="Times New Roman"/>
              </a:rPr>
              <a:t>r to</a:t>
            </a:r>
            <a:r>
              <a:rPr lang="zh-TW" sz="5300">
                <a:latin typeface="MingLiU"/>
                <a:ea typeface="MingLiU"/>
              </a:rPr>
              <a:t>尾气中氧含量高怎么处理?</a:t>
            </a:r>
          </a:p>
        </p:txBody>
      </p:sp>
      <p:sp>
        <p:nvSpPr>
          <p:cNvPr id="3" name=""/>
          <p:cNvSpPr/>
          <p:nvPr/>
        </p:nvSpPr>
        <p:spPr>
          <a:xfrm>
            <a:off x="558800" y="3721100"/>
            <a:ext cx="10401300" cy="2514600"/>
          </a:xfrm>
          <a:prstGeom prst="rect">
            <a:avLst/>
          </a:prstGeom>
          <a:solidFill>
            <a:srgbClr val="FFFFFF"/>
          </a:solidFill>
        </p:spPr>
        <p:txBody>
          <a:bodyPr lIns="0" tIns="0" rIns="0" bIns="0">
            <a:noAutofit/>
          </a:bodyPr>
          <a:p>
            <a:pPr algn="just" indent="635000">
              <a:lnSpc>
                <a:spcPts val="2900"/>
              </a:lnSpc>
            </a:pPr>
            <a:r>
              <a:rPr lang="en-US" b="1" sz="2100">
                <a:latin typeface="Arial"/>
              </a:rPr>
              <a:t>rto</a:t>
            </a:r>
            <a:r>
              <a:rPr lang="zh-TW" sz="2200">
                <a:latin typeface="MingLiU"/>
                <a:ea typeface="MingLiU"/>
              </a:rPr>
              <a:t>把有机废气加热到</a:t>
            </a:r>
            <a:r>
              <a:rPr lang="zh-TW" b="1" sz="2100">
                <a:latin typeface="Arial"/>
                <a:ea typeface="Arial"/>
              </a:rPr>
              <a:t>760</a:t>
            </a:r>
            <a:r>
              <a:rPr lang="zh-TW" sz="2200">
                <a:latin typeface="MingLiU"/>
                <a:ea typeface="MingLiU"/>
              </a:rPr>
              <a:t>摄氏度以上，使废气中的</a:t>
            </a:r>
            <a:r>
              <a:rPr lang="en-US" b="1" sz="2100">
                <a:latin typeface="Arial"/>
              </a:rPr>
              <a:t>V0C</a:t>
            </a:r>
            <a:r>
              <a:rPr lang="zh-TW" sz="2200">
                <a:latin typeface="MingLiU"/>
                <a:ea typeface="MingLiU"/>
              </a:rPr>
              <a:t>在我化分解成二 氧化碳和水。氧化产生的高温气体流经特制的陶瓷蓄热体，使陶瓷体升温而 “蓄热</a:t>
            </a:r>
            <a:r>
              <a:rPr lang="en-US" sz="2200">
                <a:latin typeface="MingLiU"/>
              </a:rPr>
              <a:t>”</a:t>
            </a:r>
            <a:r>
              <a:rPr lang="zh-TW" sz="2200">
                <a:latin typeface="MingLiU"/>
                <a:ea typeface="MingLiU"/>
              </a:rPr>
              <a:t>，此</a:t>
            </a:r>
            <a:r>
              <a:rPr lang="zh-CN" sz="2200">
                <a:latin typeface="MingLiU"/>
                <a:ea typeface="MingLiU"/>
              </a:rPr>
              <a:t>“蓄</a:t>
            </a:r>
            <a:r>
              <a:rPr lang="zh-TW" sz="2200">
                <a:latin typeface="MingLiU"/>
                <a:ea typeface="MingLiU"/>
              </a:rPr>
              <a:t>热”用于预热后续进入的有机废气。从而节省废气升温的 燃料消耗。陶瓷蓄热体应分成两个（含两个）以上的区或室，每个蓄热室依 次经历蓄热-放热-清扫等程序，周而复始，连续工作。蓄热室</a:t>
            </a:r>
            <a:r>
              <a:rPr lang="zh-CN" sz="2200">
                <a:latin typeface="MingLiU"/>
                <a:ea typeface="MingLiU"/>
              </a:rPr>
              <a:t>“放热</a:t>
            </a:r>
            <a:r>
              <a:rPr lang="en-US" sz="2200">
                <a:latin typeface="MingLiU"/>
              </a:rPr>
              <a:t>"</a:t>
            </a:r>
            <a:r>
              <a:rPr lang="zh-TW" sz="2200">
                <a:latin typeface="MingLiU"/>
                <a:ea typeface="MingLiU"/>
              </a:rPr>
              <a:t>后应 立即引入部分已处理合格的洁净排气对该蓄热室进行淸扫（以保证</a:t>
            </a:r>
            <a:r>
              <a:rPr lang="en-US" b="1" sz="2100">
                <a:latin typeface="Arial"/>
              </a:rPr>
              <a:t>V0C</a:t>
            </a:r>
            <a:r>
              <a:rPr lang="zh-TW" sz="2200">
                <a:latin typeface="MingLiU"/>
                <a:ea typeface="MingLiU"/>
              </a:rPr>
              <a:t>去除 率在</a:t>
            </a:r>
            <a:r>
              <a:rPr lang="zh-TW" b="1" sz="2100">
                <a:latin typeface="Arial"/>
                <a:ea typeface="Arial"/>
              </a:rPr>
              <a:t>95%</a:t>
            </a:r>
            <a:r>
              <a:rPr lang="zh-TW" sz="2200">
                <a:latin typeface="MingLiU"/>
                <a:ea typeface="MingLiU"/>
              </a:rPr>
              <a:t>以上），只有待清扫完成后才能进入</a:t>
            </a:r>
            <a:r>
              <a:rPr lang="zh-CN" sz="2200">
                <a:latin typeface="MingLiU"/>
                <a:ea typeface="MingLiU"/>
              </a:rPr>
              <a:t>“蓄热</a:t>
            </a:r>
            <a:r>
              <a:rPr lang="en-US" sz="2200">
                <a:latin typeface="MingLiU"/>
              </a:rPr>
              <a:t>"</a:t>
            </a:r>
            <a:r>
              <a:rPr lang="zh-TW" sz="2200">
                <a:latin typeface="MingLiU"/>
                <a:ea typeface="MingLiU"/>
              </a:rPr>
              <a:t>程序。</a:t>
            </a:r>
          </a:p>
        </p:txBody>
      </p:sp>
      <p:sp>
        <p:nvSpPr>
          <p:cNvPr id="4" name=""/>
          <p:cNvSpPr/>
          <p:nvPr/>
        </p:nvSpPr>
        <p:spPr>
          <a:xfrm>
            <a:off x="1193800" y="7035800"/>
            <a:ext cx="9753600" cy="1054100"/>
          </a:xfrm>
          <a:prstGeom prst="rect">
            <a:avLst/>
          </a:prstGeom>
          <a:solidFill>
            <a:srgbClr val="FFFFFF"/>
          </a:solidFill>
        </p:spPr>
        <p:txBody>
          <a:bodyPr lIns="0" tIns="0" rIns="0" bIns="0">
            <a:noAutofit/>
          </a:bodyPr>
          <a:p>
            <a:pPr algn="just" indent="609600">
              <a:spcAft>
                <a:spcPts val="2170"/>
              </a:spcAft>
            </a:pPr>
            <a:r>
              <a:rPr lang="en-US" b="1" sz="2100">
                <a:latin typeface="Arial"/>
              </a:rPr>
              <a:t>rt</a:t>
            </a:r>
            <a:r>
              <a:rPr lang="en-US" sz="2200">
                <a:latin typeface="MingLiU"/>
              </a:rPr>
              <a:t>。</a:t>
            </a:r>
            <a:r>
              <a:rPr lang="zh-TW" sz="2200">
                <a:latin typeface="MingLiU"/>
                <a:ea typeface="MingLiU"/>
              </a:rPr>
              <a:t>尾气中氧含量高怎么处理</a:t>
            </a:r>
          </a:p>
          <a:p>
            <a:pPr algn="just" indent="609600"/>
            <a:r>
              <a:rPr lang="zh-TW" b="1" sz="2100">
                <a:latin typeface="Arial"/>
                <a:ea typeface="Arial"/>
              </a:rPr>
              <a:t>1</a:t>
            </a:r>
            <a:r>
              <a:rPr lang="zh-TW" sz="2200">
                <a:latin typeface="MingLiU"/>
                <a:ea typeface="MingLiU"/>
              </a:rPr>
              <a:t>.浓度过高，燃烧不充分，加之在炉体停留时冋过短（在</a:t>
            </a:r>
            <a:r>
              <a:rPr lang="en-US" b="1" sz="2100">
                <a:latin typeface="Arial"/>
              </a:rPr>
              <a:t>RT0</a:t>
            </a:r>
            <a:r>
              <a:rPr lang="zh-TW" sz="2200">
                <a:latin typeface="MingLiU"/>
                <a:ea typeface="MingLiU"/>
              </a:rPr>
              <a:t>出口燃烧</a:t>
            </a:r>
          </a:p>
        </p:txBody>
      </p:sp>
      <p:sp>
        <p:nvSpPr>
          <p:cNvPr id="5" name=""/>
          <p:cNvSpPr/>
          <p:nvPr/>
        </p:nvSpPr>
        <p:spPr>
          <a:xfrm>
            <a:off x="571500" y="8140700"/>
            <a:ext cx="127000" cy="292100"/>
          </a:xfrm>
          <a:prstGeom prst="rect">
            <a:avLst/>
          </a:prstGeom>
          <a:solidFill>
            <a:srgbClr val="FFFFFF"/>
          </a:solidFill>
        </p:spPr>
        <p:txBody>
          <a:bodyPr lIns="0" tIns="0" rIns="0" bIns="0" wrap="none">
            <a:noAutofit/>
          </a:bodyPr>
          <a:p>
            <a:pPr algn="just" indent="0"/>
            <a:r>
              <a:rPr lang="zh-TW" sz="2000">
                <a:latin typeface="Arial"/>
                <a:ea typeface="Arial"/>
              </a:rPr>
              <a:t>)</a:t>
            </a:r>
          </a:p>
        </p:txBody>
      </p:sp>
      <p:sp>
        <p:nvSpPr>
          <p:cNvPr id="6" name=""/>
          <p:cNvSpPr/>
          <p:nvPr/>
        </p:nvSpPr>
        <p:spPr>
          <a:xfrm>
            <a:off x="1181100" y="8509000"/>
            <a:ext cx="4216400" cy="304800"/>
          </a:xfrm>
          <a:prstGeom prst="rect">
            <a:avLst/>
          </a:prstGeom>
          <a:solidFill>
            <a:srgbClr val="FFFFFF"/>
          </a:solidFill>
        </p:spPr>
        <p:txBody>
          <a:bodyPr lIns="0" tIns="0" rIns="0" bIns="0" wrap="none">
            <a:noAutofit/>
          </a:bodyPr>
          <a:p>
            <a:pPr algn="just" indent="609600"/>
            <a:r>
              <a:rPr lang="zh-TW" b="1" sz="2100">
                <a:latin typeface="Arial"/>
                <a:ea typeface="Arial"/>
              </a:rPr>
              <a:t>2</a:t>
            </a:r>
            <a:r>
              <a:rPr lang="zh-CN" sz="2200">
                <a:latin typeface="MingLiU"/>
                <a:ea typeface="MingLiU"/>
              </a:rPr>
              <a:t>.蓄</a:t>
            </a:r>
            <a:r>
              <a:rPr lang="zh-TW" sz="2200">
                <a:latin typeface="MingLiU"/>
                <a:ea typeface="MingLiU"/>
              </a:rPr>
              <a:t>热砖蓄热能力下降（更换）</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765300" y="1955800"/>
            <a:ext cx="8001000" cy="6477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废气燃烧安全温度是?</a:t>
            </a:r>
          </a:p>
        </p:txBody>
      </p:sp>
      <p:sp>
        <p:nvSpPr>
          <p:cNvPr id="3" name=""/>
          <p:cNvSpPr/>
          <p:nvPr/>
        </p:nvSpPr>
        <p:spPr>
          <a:xfrm>
            <a:off x="558800" y="3721100"/>
            <a:ext cx="10401300" cy="6934200"/>
          </a:xfrm>
          <a:prstGeom prst="rect">
            <a:avLst/>
          </a:prstGeom>
          <a:solidFill>
            <a:srgbClr val="FFFFFF"/>
          </a:solidFill>
        </p:spPr>
        <p:txBody>
          <a:bodyPr lIns="0" tIns="0" rIns="0" bIns="0">
            <a:noAutofit/>
          </a:bodyPr>
          <a:p>
            <a:pPr algn="just" indent="635000">
              <a:lnSpc>
                <a:spcPts val="2933"/>
              </a:lnSpc>
              <a:spcAft>
                <a:spcPts val="1960"/>
              </a:spcAft>
            </a:pPr>
            <a:r>
              <a:rPr lang="en-US" b="1" sz="2100">
                <a:latin typeface="Arial"/>
              </a:rPr>
              <a:t>rt</a:t>
            </a:r>
            <a:r>
              <a:rPr lang="en-US" sz="2200">
                <a:latin typeface="MingLiU"/>
              </a:rPr>
              <a:t>。</a:t>
            </a:r>
            <a:r>
              <a:rPr lang="zh-TW" sz="2200">
                <a:latin typeface="MingLiU"/>
                <a:ea typeface="MingLiU"/>
              </a:rPr>
              <a:t>废气燃烧安全温度也就是废气完全氧化和分解所需的温度。它不是 普通废料的点火点，</a:t>
            </a:r>
            <a:r>
              <a:rPr lang="en-US" b="1" sz="2100">
                <a:latin typeface="Arial"/>
              </a:rPr>
              <a:t>RT0</a:t>
            </a:r>
            <a:r>
              <a:rPr lang="zh-TW" sz="2200">
                <a:latin typeface="MingLiU"/>
                <a:ea typeface="MingLiU"/>
              </a:rPr>
              <a:t>由于废气中有害物质的温度可以充分分解，因此温 度要高得多。在设计</a:t>
            </a:r>
            <a:r>
              <a:rPr lang="en-US" b="1" sz="2100">
                <a:latin typeface="Arial"/>
              </a:rPr>
              <a:t>rto</a:t>
            </a:r>
            <a:r>
              <a:rPr lang="zh-TW" sz="2200">
                <a:latin typeface="MingLiU"/>
                <a:ea typeface="MingLiU"/>
              </a:rPr>
              <a:t>焚烧炉时，这个温度也是一个需要考虑的重要因素 </a:t>
            </a:r>
            <a:r>
              <a:rPr lang="en-US" b="1" sz="2100">
                <a:latin typeface="Arial"/>
              </a:rPr>
              <a:t>O</a:t>
            </a:r>
            <a:r>
              <a:rPr lang="zh-TW" sz="2200">
                <a:latin typeface="MingLiU"/>
                <a:ea typeface="MingLiU"/>
              </a:rPr>
              <a:t>不仅如斯，焚烧温度的升高也有利于在焚烧过程中按捺黑烟。</a:t>
            </a:r>
          </a:p>
          <a:p>
            <a:pPr algn="just" indent="635000">
              <a:lnSpc>
                <a:spcPts val="2800"/>
              </a:lnSpc>
              <a:spcAft>
                <a:spcPts val="1960"/>
              </a:spcAft>
            </a:pPr>
            <a:r>
              <a:rPr lang="zh-TW" sz="2200">
                <a:latin typeface="MingLiU"/>
                <a:ea typeface="MingLiU"/>
              </a:rPr>
              <a:t>废气跟着经济的发展而增加，因此废气焚烧炉的泛起。今天，我们来看 看</a:t>
            </a:r>
            <a:r>
              <a:rPr lang="en-US" b="1" sz="2100">
                <a:latin typeface="Arial"/>
              </a:rPr>
              <a:t>RT0</a:t>
            </a:r>
            <a:r>
              <a:rPr lang="zh-TW" sz="2200">
                <a:latin typeface="MingLiU"/>
                <a:ea typeface="MingLiU"/>
              </a:rPr>
              <a:t>废气焚烧安全温度。</a:t>
            </a:r>
          </a:p>
          <a:p>
            <a:pPr algn="just" indent="635000">
              <a:lnSpc>
                <a:spcPts val="3100"/>
              </a:lnSpc>
              <a:spcAft>
                <a:spcPts val="1960"/>
              </a:spcAft>
            </a:pPr>
            <a:r>
              <a:rPr lang="zh-TW" sz="2200">
                <a:latin typeface="MingLiU"/>
                <a:ea typeface="MingLiU"/>
              </a:rPr>
              <a:t>但因为上述两点，我们不能过多地进步温度，这会适得其反。因为温渡 过高。</a:t>
            </a:r>
          </a:p>
          <a:p>
            <a:pPr algn="just" indent="635000">
              <a:lnSpc>
                <a:spcPts val="2800"/>
              </a:lnSpc>
              <a:spcAft>
                <a:spcPts val="2240"/>
              </a:spcAft>
            </a:pPr>
            <a:r>
              <a:rPr lang="zh-TW" sz="2200">
                <a:latin typeface="MingLiU"/>
                <a:ea typeface="MingLiU"/>
              </a:rPr>
              <a:t>一方面燃料消耗，另一方面，它会增加金属的挥发，并增加氧化氯的含 量，从而造成二次污染。所以请记住，焚烧的温度不能太高。</a:t>
            </a:r>
          </a:p>
          <a:p>
            <a:pPr algn="just" indent="635000">
              <a:lnSpc>
                <a:spcPts val="2850"/>
              </a:lnSpc>
            </a:pPr>
            <a:r>
              <a:rPr lang="zh-TW" sz="2200">
                <a:latin typeface="MingLiU"/>
                <a:ea typeface="MingLiU"/>
              </a:rPr>
              <a:t>此外，它与焚烧温度以及废气在焚烧炉中的时间紧密亲密相关。假如时 冋很短常见题目焚烧的温度会更高。假如时间很长，那就不算太高了。通常 ,在低级焚烧室中，温度在</a:t>
            </a:r>
            <a:r>
              <a:rPr lang="zh-TW" b="1" sz="2100">
                <a:latin typeface="Arial"/>
                <a:ea typeface="Arial"/>
              </a:rPr>
              <a:t>800</a:t>
            </a:r>
            <a:r>
              <a:rPr lang="zh-TW" sz="2200">
                <a:latin typeface="MingLiU"/>
                <a:ea typeface="MingLiU"/>
              </a:rPr>
              <a:t>摄氏度和</a:t>
            </a:r>
            <a:r>
              <a:rPr lang="zh-TW" b="1" sz="2100">
                <a:latin typeface="Arial"/>
                <a:ea typeface="Arial"/>
              </a:rPr>
              <a:t>1100</a:t>
            </a:r>
            <a:r>
              <a:rPr lang="zh-TW" sz="2200">
                <a:latin typeface="MingLiU"/>
                <a:ea typeface="MingLiU"/>
              </a:rPr>
              <a:t>摄氏度之间，而在二级焚烧室 中，温度为约</a:t>
            </a:r>
            <a:r>
              <a:rPr lang="zh-TW" b="1" sz="2100">
                <a:latin typeface="Arial"/>
                <a:ea typeface="Arial"/>
              </a:rPr>
              <a:t>1200</a:t>
            </a:r>
            <a:r>
              <a:rPr lang="zh-TW" sz="2200">
                <a:latin typeface="MingLiU"/>
                <a:ea typeface="MingLiU"/>
              </a:rPr>
              <a:t>摄氏度。假如要处理一氯化物等物质，其温度必需高于 </a:t>
            </a:r>
            <a:r>
              <a:rPr lang="zh-TW" b="1" sz="2100">
                <a:latin typeface="Arial"/>
                <a:ea typeface="Arial"/>
              </a:rPr>
              <a:t>1200</a:t>
            </a:r>
            <a:r>
              <a:rPr lang="zh-TW" sz="2200">
                <a:latin typeface="MingLiU"/>
                <a:ea typeface="MingLiU"/>
              </a:rPr>
              <a:t>摄氏度，并且燃烧气体中过滤器的氧含量应在</a:t>
            </a:r>
            <a:r>
              <a:rPr lang="zh-TW" b="1" sz="2100">
                <a:latin typeface="Arial"/>
                <a:ea typeface="Arial"/>
              </a:rPr>
              <a:t>6%</a:t>
            </a:r>
            <a:r>
              <a:rPr lang="zh-TW" sz="2200">
                <a:latin typeface="MingLiU"/>
                <a:ea typeface="MingLiU"/>
              </a:rPr>
              <a:t>至</a:t>
            </a:r>
            <a:r>
              <a:rPr lang="zh-TW" b="1" sz="2100">
                <a:latin typeface="Arial"/>
                <a:ea typeface="Arial"/>
              </a:rPr>
              <a:t>12%</a:t>
            </a:r>
            <a:r>
              <a:rPr lang="zh-TW" sz="2200">
                <a:latin typeface="MingLiU"/>
                <a:ea typeface="MingLiU"/>
              </a:rPr>
              <a:t>之间。</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120900" y="1955800"/>
            <a:ext cx="7289800" cy="6604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排放口需要检测么?</a:t>
            </a:r>
          </a:p>
        </p:txBody>
      </p:sp>
      <p:sp>
        <p:nvSpPr>
          <p:cNvPr id="3" name=""/>
          <p:cNvSpPr/>
          <p:nvPr/>
        </p:nvSpPr>
        <p:spPr>
          <a:xfrm>
            <a:off x="546100" y="3721100"/>
            <a:ext cx="10414000" cy="11353800"/>
          </a:xfrm>
          <a:prstGeom prst="rect">
            <a:avLst/>
          </a:prstGeom>
          <a:solidFill>
            <a:srgbClr val="FFFFFF"/>
          </a:solidFill>
        </p:spPr>
        <p:txBody>
          <a:bodyPr lIns="0" tIns="0" rIns="0" bIns="0">
            <a:noAutofit/>
          </a:bodyPr>
          <a:p>
            <a:pPr algn="just" indent="635000">
              <a:lnSpc>
                <a:spcPts val="3000"/>
              </a:lnSpc>
              <a:spcAft>
                <a:spcPts val="2030"/>
              </a:spcAft>
            </a:pPr>
            <a:r>
              <a:rPr lang="en-US" b="1" sz="2100">
                <a:latin typeface="Arial"/>
              </a:rPr>
              <a:t>RTO</a:t>
            </a:r>
            <a:r>
              <a:rPr lang="zh-TW" sz="2200">
                <a:latin typeface="MingLiU"/>
                <a:ea typeface="MingLiU"/>
              </a:rPr>
              <a:t>排污的规范化设置，应综合考虑自动监测与手动监测的要求。当既 有国家尺度又有地方尺度时，应从严执行。</a:t>
            </a:r>
          </a:p>
          <a:p>
            <a:pPr algn="just" indent="635000">
              <a:lnSpc>
                <a:spcPts val="2933"/>
              </a:lnSpc>
              <a:spcAft>
                <a:spcPts val="1820"/>
              </a:spcAft>
            </a:pPr>
            <a:r>
              <a:rPr lang="zh-TW" sz="2200">
                <a:latin typeface="MingLiU"/>
                <a:ea typeface="MingLiU"/>
              </a:rPr>
              <a:t>对于管理举措措施的</a:t>
            </a:r>
            <a:r>
              <a:rPr lang="en-US" b="1" sz="2100">
                <a:latin typeface="Arial"/>
              </a:rPr>
              <a:t>VOCs</a:t>
            </a:r>
            <a:r>
              <a:rPr lang="zh-TW" sz="2200">
                <a:latin typeface="MingLiU"/>
                <a:ea typeface="MingLiU"/>
              </a:rPr>
              <a:t>去除效率监测，应在处理举措措施的废气进 、出口，分别设置采样位置、采样孔、采样平台等监测前提。其中，为了保 证烟气流速、烟气浓度、颗粒物等指标监测结果的代表性、正确性，要特别 留意采样位置的规范性。</a:t>
            </a:r>
          </a:p>
          <a:p>
            <a:pPr algn="just" indent="622300">
              <a:lnSpc>
                <a:spcPts val="2900"/>
              </a:lnSpc>
              <a:spcAft>
                <a:spcPts val="280"/>
              </a:spcAft>
            </a:pPr>
            <a:r>
              <a:rPr lang="zh-TW" sz="2200">
                <a:latin typeface="MingLiU"/>
                <a:ea typeface="MingLiU"/>
              </a:rPr>
              <a:t>排污口的规范化设置，目前国家的主要技术尺度如下：</a:t>
            </a:r>
          </a:p>
          <a:p>
            <a:pPr algn="just" indent="800100">
              <a:lnSpc>
                <a:spcPct val="120000"/>
              </a:lnSpc>
            </a:pPr>
            <a:r>
              <a:rPr lang="zh-TW" b="1" sz="2100">
                <a:latin typeface="Arial"/>
                <a:ea typeface="Arial"/>
              </a:rPr>
              <a:t>(1) </a:t>
            </a:r>
            <a:r>
              <a:rPr lang="zh-TW" sz="2200">
                <a:latin typeface="MingLiU"/>
                <a:ea typeface="MingLiU"/>
              </a:rPr>
              <a:t>固定污染源排气中颗粒物测定与气态污染物采样方法</a:t>
            </a:r>
            <a:r>
              <a:rPr lang="en-US" b="1" sz="2500">
                <a:latin typeface="SimSun"/>
              </a:rPr>
              <a:t>(</a:t>
            </a:r>
            <a:r>
              <a:rPr lang="en-US" b="1" sz="2100">
                <a:latin typeface="Arial"/>
              </a:rPr>
              <a:t>GB/T 16157-1996)</a:t>
            </a:r>
            <a:r>
              <a:rPr lang="zh-TW" b="1" sz="2100">
                <a:latin typeface="Arial"/>
                <a:ea typeface="Arial"/>
              </a:rPr>
              <a:t>;</a:t>
            </a:r>
          </a:p>
          <a:p>
            <a:pPr marL="738700" indent="0">
              <a:lnSpc>
                <a:spcPct val="120000"/>
              </a:lnSpc>
            </a:pPr>
            <a:r>
              <a:rPr lang="zh-TW" b="1" sz="2100">
                <a:latin typeface="Arial"/>
                <a:ea typeface="Arial"/>
              </a:rPr>
              <a:t>(2) </a:t>
            </a:r>
            <a:r>
              <a:rPr lang="zh-TW" sz="2200">
                <a:latin typeface="MingLiU"/>
                <a:ea typeface="MingLiU"/>
              </a:rPr>
              <a:t>固定源废气监测技术规范</a:t>
            </a:r>
            <a:r>
              <a:rPr lang="en-US" b="1" sz="2100">
                <a:latin typeface="Arial"/>
              </a:rPr>
              <a:t>(HJ/T 397-2007)</a:t>
            </a:r>
            <a:r>
              <a:rPr lang="zh-CN" b="1" sz="2100">
                <a:latin typeface="Arial"/>
                <a:ea typeface="Arial"/>
              </a:rPr>
              <a:t>:</a:t>
            </a:r>
          </a:p>
          <a:p>
            <a:pPr marL="738700" indent="0">
              <a:lnSpc>
                <a:spcPct val="120000"/>
              </a:lnSpc>
            </a:pPr>
            <a:r>
              <a:rPr lang="zh-TW" b="1" sz="2100">
                <a:latin typeface="Arial"/>
                <a:ea typeface="Arial"/>
              </a:rPr>
              <a:t>(3) </a:t>
            </a:r>
            <a:r>
              <a:rPr lang="zh-TW" sz="2200">
                <a:latin typeface="MingLiU"/>
                <a:ea typeface="MingLiU"/>
              </a:rPr>
              <a:t>固定污染源废气 低浓度颗粒物测定 重量法</a:t>
            </a:r>
            <a:r>
              <a:rPr lang="en-US" b="1" sz="2100">
                <a:latin typeface="Arial"/>
              </a:rPr>
              <a:t>(HJ 836-2017)</a:t>
            </a:r>
            <a:r>
              <a:rPr lang="zh-TW" b="1" sz="2500">
                <a:latin typeface="SimSun"/>
                <a:ea typeface="SimSun"/>
              </a:rPr>
              <a:t>；</a:t>
            </a:r>
          </a:p>
          <a:p>
            <a:pPr algn="just" indent="800100">
              <a:lnSpc>
                <a:spcPct val="120000"/>
              </a:lnSpc>
            </a:pPr>
            <a:r>
              <a:rPr lang="zh-TW" b="1" sz="2100">
                <a:latin typeface="Arial"/>
                <a:ea typeface="Arial"/>
              </a:rPr>
              <a:t>(4) </a:t>
            </a:r>
            <a:r>
              <a:rPr lang="zh-TW" sz="2200">
                <a:latin typeface="MingLiU"/>
                <a:ea typeface="MingLiU"/>
              </a:rPr>
              <a:t>固定污染源烟气</a:t>
            </a:r>
            <a:r>
              <a:rPr lang="en-US" b="1" sz="2500">
                <a:latin typeface="SimSun"/>
              </a:rPr>
              <a:t>(</a:t>
            </a:r>
            <a:r>
              <a:rPr lang="en-US" b="1" sz="2100">
                <a:latin typeface="Arial"/>
              </a:rPr>
              <a:t>S02</a:t>
            </a:r>
            <a:r>
              <a:rPr lang="en-US" sz="2200">
                <a:latin typeface="MingLiU"/>
              </a:rPr>
              <a:t>、</a:t>
            </a:r>
            <a:r>
              <a:rPr lang="en-US" b="1" sz="2100">
                <a:latin typeface="Arial"/>
              </a:rPr>
              <a:t>NOx</a:t>
            </a:r>
            <a:r>
              <a:rPr lang="en-US" sz="2200">
                <a:latin typeface="MingLiU"/>
              </a:rPr>
              <a:t>、</a:t>
            </a:r>
            <a:r>
              <a:rPr lang="zh-TW" sz="2200">
                <a:latin typeface="MingLiU"/>
                <a:ea typeface="MingLiU"/>
              </a:rPr>
              <a:t>颗粒物)排放连续监测技术规范( </a:t>
            </a:r>
            <a:r>
              <a:rPr lang="en-US" b="1" sz="2100">
                <a:latin typeface="Arial"/>
              </a:rPr>
              <a:t>HJ 75-2017)</a:t>
            </a:r>
            <a:r>
              <a:rPr lang="zh-TW" b="1" sz="2100">
                <a:latin typeface="Arial"/>
                <a:ea typeface="Arial"/>
              </a:rPr>
              <a:t>;</a:t>
            </a:r>
          </a:p>
          <a:p>
            <a:pPr marL="738700" indent="0">
              <a:lnSpc>
                <a:spcPct val="120000"/>
              </a:lnSpc>
              <a:spcAft>
                <a:spcPts val="1820"/>
              </a:spcAft>
            </a:pPr>
            <a:r>
              <a:rPr lang="zh-TW" b="1" sz="2100">
                <a:latin typeface="Arial"/>
                <a:ea typeface="Arial"/>
              </a:rPr>
              <a:t>(5) </a:t>
            </a:r>
            <a:r>
              <a:rPr lang="zh-TW" sz="2200">
                <a:latin typeface="MingLiU"/>
                <a:ea typeface="MingLiU"/>
              </a:rPr>
              <a:t>排污口规范化整治技术要求(试行)(环监</a:t>
            </a:r>
            <a:r>
              <a:rPr lang="zh-TW" b="1" sz="2100">
                <a:latin typeface="Arial"/>
                <a:ea typeface="Arial"/>
              </a:rPr>
              <a:t>[1996]470</a:t>
            </a:r>
            <a:r>
              <a:rPr lang="zh-TW" sz="2200">
                <a:latin typeface="MingLiU"/>
                <a:ea typeface="MingLiU"/>
              </a:rPr>
              <a:t>号)。</a:t>
            </a:r>
          </a:p>
          <a:p>
            <a:pPr algn="just" indent="622300">
              <a:lnSpc>
                <a:spcPts val="2950"/>
              </a:lnSpc>
            </a:pPr>
            <a:r>
              <a:rPr lang="en-US" b="1" sz="2100">
                <a:latin typeface="Arial"/>
              </a:rPr>
              <a:t>rto</a:t>
            </a:r>
            <a:r>
              <a:rPr lang="zh-TW" sz="2200">
                <a:latin typeface="MingLiU"/>
                <a:ea typeface="MingLiU"/>
              </a:rPr>
              <a:t>排放口需要检测-采样位置要求</a:t>
            </a:r>
          </a:p>
          <a:p>
            <a:pPr algn="just" indent="800100">
              <a:lnSpc>
                <a:spcPts val="2950"/>
              </a:lnSpc>
              <a:spcAft>
                <a:spcPts val="280"/>
              </a:spcAft>
            </a:pPr>
            <a:r>
              <a:rPr lang="zh-TW" b="1" sz="2100">
                <a:latin typeface="Arial"/>
                <a:ea typeface="Arial"/>
              </a:rPr>
              <a:t>(1) </a:t>
            </a:r>
            <a:r>
              <a:rPr lang="zh-TW" sz="2200">
                <a:latin typeface="MingLiU"/>
                <a:ea typeface="MingLiU"/>
              </a:rPr>
              <a:t>排污口应避开对测试职员操纵有危险的场所(附近环境也要安全 )。</a:t>
            </a:r>
          </a:p>
          <a:p>
            <a:pPr marL="738700" indent="0">
              <a:lnSpc>
                <a:spcPct val="122000"/>
              </a:lnSpc>
            </a:pPr>
            <a:r>
              <a:rPr lang="zh-TW" b="1" sz="2100">
                <a:latin typeface="Arial"/>
                <a:ea typeface="Arial"/>
              </a:rPr>
              <a:t>(2) </a:t>
            </a:r>
            <a:r>
              <a:rPr lang="zh-TW" sz="2200">
                <a:latin typeface="MingLiU"/>
                <a:ea typeface="MingLiU"/>
              </a:rPr>
              <a:t>排污口采样断面的气流流速应在</a:t>
            </a:r>
            <a:r>
              <a:rPr lang="zh-TW" b="1" sz="2100">
                <a:latin typeface="Arial"/>
                <a:ea typeface="Arial"/>
              </a:rPr>
              <a:t>5 </a:t>
            </a:r>
            <a:r>
              <a:rPr lang="en-US" b="1" sz="2100">
                <a:latin typeface="Arial"/>
              </a:rPr>
              <a:t>m/s</a:t>
            </a:r>
            <a:r>
              <a:rPr lang="zh-TW" sz="2200">
                <a:latin typeface="MingLiU"/>
                <a:ea typeface="MingLiU"/>
              </a:rPr>
              <a:t>以上。</a:t>
            </a:r>
          </a:p>
          <a:p>
            <a:pPr algn="just" indent="800100">
              <a:lnSpc>
                <a:spcPts val="2950"/>
              </a:lnSpc>
            </a:pPr>
            <a:r>
              <a:rPr lang="zh-TW" b="1" sz="2100">
                <a:latin typeface="Arial"/>
                <a:ea typeface="Arial"/>
              </a:rPr>
              <a:t>(3) </a:t>
            </a:r>
            <a:r>
              <a:rPr lang="zh-TW" sz="2200">
                <a:latin typeface="MingLiU"/>
                <a:ea typeface="MingLiU"/>
              </a:rPr>
              <a:t>排污口的位置，应优选垂直管段，次选水平管段，且要避开烟道 弯头和断面急剧变化部位。</a:t>
            </a:r>
          </a:p>
          <a:p>
            <a:pPr algn="just" indent="800100">
              <a:lnSpc>
                <a:spcPts val="2900"/>
              </a:lnSpc>
            </a:pPr>
            <a:r>
              <a:rPr lang="zh-TW" b="1" sz="2100">
                <a:latin typeface="Arial"/>
                <a:ea typeface="Arial"/>
              </a:rPr>
              <a:t>(4) </a:t>
            </a:r>
            <a:r>
              <a:rPr lang="zh-TW" sz="2200">
                <a:latin typeface="MingLiU"/>
                <a:ea typeface="MingLiU"/>
              </a:rPr>
              <a:t>排污口的详细位置，应尽量保证烟气流速、颗粒物浓度监测结果 的正确性、代表性，根据实际情况按</a:t>
            </a:r>
            <a:r>
              <a:rPr lang="en-US" b="1" sz="2100">
                <a:latin typeface="Arial"/>
              </a:rPr>
              <a:t>GB/T </a:t>
            </a:r>
            <a:r>
              <a:rPr lang="zh-TW" b="1" sz="2100">
                <a:latin typeface="Arial"/>
                <a:ea typeface="Arial"/>
              </a:rPr>
              <a:t>16157</a:t>
            </a:r>
            <a:r>
              <a:rPr lang="zh-TW" sz="2200">
                <a:latin typeface="MingLiU"/>
                <a:ea typeface="MingLiU"/>
              </a:rPr>
              <a:t>、</a:t>
            </a:r>
            <a:r>
              <a:rPr lang="en-US" b="1" sz="2100">
                <a:latin typeface="Arial"/>
              </a:rPr>
              <a:t>HJ </a:t>
            </a:r>
            <a:r>
              <a:rPr lang="zh-TW" b="1" sz="2100">
                <a:latin typeface="Arial"/>
                <a:ea typeface="Arial"/>
              </a:rPr>
              <a:t>75</a:t>
            </a:r>
            <a:r>
              <a:rPr lang="zh-TW" sz="2200">
                <a:latin typeface="MingLiU"/>
                <a:ea typeface="MingLiU"/>
              </a:rPr>
              <a:t>、</a:t>
            </a:r>
            <a:r>
              <a:rPr lang="en-US" b="1" sz="2100">
                <a:latin typeface="Arial"/>
              </a:rPr>
              <a:t>HJ/T </a:t>
            </a:r>
            <a:r>
              <a:rPr lang="zh-TW" b="1" sz="2100">
                <a:latin typeface="Arial"/>
                <a:ea typeface="Arial"/>
              </a:rPr>
              <a:t>397</a:t>
            </a:r>
            <a:r>
              <a:rPr lang="zh-TW" sz="2200">
                <a:latin typeface="MingLiU"/>
                <a:ea typeface="MingLiU"/>
              </a:rPr>
              <a:t>从严 到松的顺序依次选定。①最优：距弯头、阀门、风机等变径处，其下游方向 要不小于</a:t>
            </a:r>
            <a:r>
              <a:rPr lang="zh-TW" b="1" sz="2100">
                <a:latin typeface="Arial"/>
                <a:ea typeface="Arial"/>
              </a:rPr>
              <a:t>6</a:t>
            </a:r>
            <a:r>
              <a:rPr lang="zh-TW" sz="2200">
                <a:latin typeface="MingLiU"/>
                <a:ea typeface="MingLiU"/>
              </a:rPr>
              <a:t>倍直径，其上游方向要不小于</a:t>
            </a:r>
            <a:r>
              <a:rPr lang="zh-TW" b="1" sz="2100">
                <a:latin typeface="Arial"/>
                <a:ea typeface="Arial"/>
              </a:rPr>
              <a:t>3</a:t>
            </a:r>
            <a:r>
              <a:rPr lang="zh-TW" sz="2200">
                <a:latin typeface="MingLiU"/>
                <a:ea typeface="MingLiU"/>
              </a:rPr>
              <a:t>倍直径</a:t>
            </a:r>
            <a:r>
              <a:rPr lang="en-US" b="1" sz="2100">
                <a:latin typeface="Arial"/>
              </a:rPr>
              <a:t>(GB/T </a:t>
            </a:r>
            <a:r>
              <a:rPr lang="zh-TW" b="1" sz="2100">
                <a:latin typeface="Arial"/>
                <a:ea typeface="Arial"/>
              </a:rPr>
              <a:t>16157);</a:t>
            </a:r>
            <a:r>
              <a:rPr lang="zh-TW" sz="2200">
                <a:latin typeface="MingLiU"/>
                <a:ea typeface="MingLiU"/>
              </a:rPr>
              <a:t>②其次 :距弯头、阀门、风机等变径处，其下游方向 要不小于</a:t>
            </a:r>
            <a:r>
              <a:rPr lang="zh-TW" b="1" sz="2100">
                <a:latin typeface="Arial"/>
                <a:ea typeface="Arial"/>
              </a:rPr>
              <a:t>4</a:t>
            </a:r>
            <a:r>
              <a:rPr lang="zh-TW" sz="2200">
                <a:latin typeface="MingLiU"/>
                <a:ea typeface="MingLiU"/>
              </a:rPr>
              <a:t>倍直径，其上游 方向要不小于</a:t>
            </a:r>
            <a:r>
              <a:rPr lang="zh-TW" b="1" sz="2100">
                <a:latin typeface="Arial"/>
                <a:ea typeface="Arial"/>
              </a:rPr>
              <a:t>2</a:t>
            </a:r>
            <a:r>
              <a:rPr lang="zh-TW" sz="2200">
                <a:latin typeface="MingLiU"/>
                <a:ea typeface="MingLiU"/>
              </a:rPr>
              <a:t>倍直径</a:t>
            </a:r>
            <a:r>
              <a:rPr lang="en-US" b="1" sz="2500">
                <a:latin typeface="SimSun"/>
              </a:rPr>
              <a:t>(</a:t>
            </a:r>
            <a:r>
              <a:rPr lang="en-US" b="1" sz="2100">
                <a:latin typeface="Arial"/>
              </a:rPr>
              <a:t>HJ/T </a:t>
            </a:r>
            <a:r>
              <a:rPr lang="zh-TW" b="1" sz="2100">
                <a:latin typeface="Arial"/>
                <a:ea typeface="Arial"/>
              </a:rPr>
              <a:t>75);</a:t>
            </a:r>
            <a:r>
              <a:rPr lang="zh-TW" sz="2200">
                <a:latin typeface="MingLiU"/>
                <a:ea typeface="MingLiU"/>
              </a:rPr>
              <a:t>③最后，</a:t>
            </a:r>
            <a:r>
              <a:rPr lang="zh-TW" i="1" sz="2200">
                <a:latin typeface="MingLiU"/>
                <a:ea typeface="MingLiU"/>
              </a:rPr>
              <a:t>距弯头、</a:t>
            </a:r>
            <a:r>
              <a:rPr lang="zh-TW" sz="2200">
                <a:latin typeface="MingLiU"/>
                <a:ea typeface="MingLiU"/>
              </a:rPr>
              <a:t>阀门、风机等变径 处，其下游、上游方向均要不小于</a:t>
            </a:r>
            <a:r>
              <a:rPr lang="en-US" b="1" sz="2100">
                <a:latin typeface="Arial"/>
              </a:rPr>
              <a:t>1.5</a:t>
            </a:r>
            <a:r>
              <a:rPr lang="zh-TW" sz="2200">
                <a:latin typeface="MingLiU"/>
                <a:ea typeface="MingLiU"/>
              </a:rPr>
              <a:t>倍直径，并应适当增加測点的数目 和采样频次</a:t>
            </a:r>
            <a:r>
              <a:rPr lang="en-US" b="1" sz="2100">
                <a:latin typeface="Arial"/>
              </a:rPr>
              <a:t>(HJ/T </a:t>
            </a:r>
            <a:r>
              <a:rPr lang="zh-TW" b="1" sz="2100">
                <a:latin typeface="Arial"/>
                <a:ea typeface="Arial"/>
              </a:rPr>
              <a:t>397) </a:t>
            </a:r>
            <a:r>
              <a:rPr lang="en-US" b="1" sz="2100">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120900" y="1943100"/>
            <a:ext cx="7239000" cy="660400"/>
          </a:xfrm>
          <a:prstGeom prst="rect">
            <a:avLst/>
          </a:prstGeom>
          <a:solidFill>
            <a:srgbClr val="FFFFFF"/>
          </a:solidFill>
        </p:spPr>
        <p:txBody>
          <a:bodyPr lIns="0" tIns="0" rIns="0" bIns="0" wrap="none">
            <a:noAutofit/>
          </a:bodyPr>
          <a:p>
            <a:pPr algn="ctr" indent="0"/>
            <a:r>
              <a:rPr lang="en-US" b="1" sz="5500">
                <a:latin typeface="Times New Roman"/>
              </a:rPr>
              <a:t>r to</a:t>
            </a:r>
            <a:r>
              <a:rPr lang="zh-TW" sz="5300">
                <a:latin typeface="MingLiU"/>
                <a:ea typeface="MingLiU"/>
              </a:rPr>
              <a:t>吹扫风量如何计算?</a:t>
            </a:r>
          </a:p>
        </p:txBody>
      </p:sp>
      <p:sp>
        <p:nvSpPr>
          <p:cNvPr id="3" name=""/>
          <p:cNvSpPr/>
          <p:nvPr/>
        </p:nvSpPr>
        <p:spPr>
          <a:xfrm>
            <a:off x="8559800" y="2120900"/>
            <a:ext cx="177800" cy="190500"/>
          </a:xfrm>
          <a:prstGeom prst="rect">
            <a:avLst/>
          </a:prstGeom>
          <a:solidFill>
            <a:srgbClr val="010101"/>
          </a:solidFill>
        </p:spPr>
        <p:txBody>
          <a:bodyPr lIns="0" tIns="0" rIns="0" bIns="0" wrap="none">
            <a:noAutofit/>
          </a:bodyPr>
          <a:p>
            <a:pPr algn="just" indent="0"/>
            <a:r>
              <a:rPr lang="en-US" b="1" sz="2100">
                <a:solidFill>
                  <a:srgbClr val="FFFFFF"/>
                </a:solidFill>
                <a:latin typeface="Arial"/>
              </a:rPr>
              <a:t>a</a:t>
            </a:r>
          </a:p>
        </p:txBody>
      </p:sp>
      <p:sp>
        <p:nvSpPr>
          <p:cNvPr id="4" name=""/>
          <p:cNvSpPr/>
          <p:nvPr/>
        </p:nvSpPr>
        <p:spPr>
          <a:xfrm>
            <a:off x="546100" y="3721100"/>
            <a:ext cx="10414000" cy="11353800"/>
          </a:xfrm>
          <a:prstGeom prst="rect">
            <a:avLst/>
          </a:prstGeom>
          <a:solidFill>
            <a:srgbClr val="FFFFFF"/>
          </a:solidFill>
        </p:spPr>
        <p:txBody>
          <a:bodyPr lIns="0" tIns="0" rIns="0" bIns="0">
            <a:noAutofit/>
          </a:bodyPr>
          <a:p>
            <a:pPr algn="just" indent="647700">
              <a:lnSpc>
                <a:spcPts val="2905"/>
              </a:lnSpc>
            </a:pPr>
            <a:r>
              <a:rPr lang="en-US" b="1" sz="2100">
                <a:latin typeface="Arial"/>
              </a:rPr>
              <a:t>rto</a:t>
            </a:r>
            <a:r>
              <a:rPr lang="zh-TW" sz="2200">
                <a:latin typeface="MingLiU"/>
                <a:ea typeface="MingLiU"/>
              </a:rPr>
              <a:t>吹扫风量全面透风设计计算方法：按换气次数计算法（无特别要求的 情况下均可采用）换气次数指的是单位小时透风空间要更换空气次数，单位 通常是次</a:t>
            </a:r>
            <a:r>
              <a:rPr lang="en-US" b="1" sz="2100">
                <a:latin typeface="Arial"/>
              </a:rPr>
              <a:t>/h,</a:t>
            </a:r>
            <a:r>
              <a:rPr lang="zh-TW" sz="2200">
                <a:latin typeface="MingLiU"/>
                <a:ea typeface="MingLiU"/>
              </a:rPr>
              <a:t>这个值为已知值，可以在设计手册、规范上查到，或者由主专 业提前提中会要求。需要计算房间的体积，与换气次数的乘积就是透风量， </a:t>
            </a:r>
            <a:r>
              <a:rPr lang="zh-TW" i="1" sz="2200">
                <a:latin typeface="MingLiU"/>
                <a:ea typeface="MingLiU"/>
              </a:rPr>
              <a:t>如:</a:t>
            </a:r>
            <a:r>
              <a:rPr lang="zh-TW" sz="2200">
                <a:latin typeface="MingLiU"/>
                <a:ea typeface="MingLiU"/>
              </a:rPr>
              <a:t>某出产车间透风（面积为</a:t>
            </a:r>
            <a:r>
              <a:rPr lang="en-US" b="1" sz="2100">
                <a:latin typeface="Arial"/>
              </a:rPr>
              <a:t>18X9）</a:t>
            </a:r>
            <a:r>
              <a:rPr lang="zh-TW" b="1" sz="2100">
                <a:latin typeface="Arial"/>
                <a:ea typeface="Arial"/>
              </a:rPr>
              <a:t>,</a:t>
            </a:r>
            <a:r>
              <a:rPr lang="zh-TW" sz="2200">
                <a:latin typeface="MingLiU"/>
                <a:ea typeface="MingLiU"/>
              </a:rPr>
              <a:t>房间高度</a:t>
            </a:r>
            <a:r>
              <a:rPr lang="en-US" b="1" sz="2100">
                <a:latin typeface="Arial"/>
              </a:rPr>
              <a:t>4. 7m </a:t>
            </a:r>
            <a:r>
              <a:rPr lang="zh-TW" sz="2200">
                <a:latin typeface="MingLiU"/>
                <a:ea typeface="MingLiU"/>
              </a:rPr>
              <a:t>（—般层高超过</a:t>
            </a:r>
            <a:r>
              <a:rPr lang="en-US" b="1" sz="2100">
                <a:latin typeface="Arial"/>
              </a:rPr>
              <a:t>6m,</a:t>
            </a:r>
            <a:r>
              <a:rPr lang="zh-TW" sz="2200">
                <a:latin typeface="MingLiU"/>
                <a:ea typeface="MingLiU"/>
              </a:rPr>
              <a:t>按 </a:t>
            </a:r>
            <a:r>
              <a:rPr lang="en-US" b="1" sz="2100">
                <a:latin typeface="Arial"/>
              </a:rPr>
              <a:t>6m</a:t>
            </a:r>
            <a:r>
              <a:rPr lang="zh-TW" sz="2200">
                <a:latin typeface="MingLiU"/>
                <a:ea typeface="MingLiU"/>
              </a:rPr>
              <a:t>计算）：房间体积：</a:t>
            </a:r>
            <a:r>
              <a:rPr lang="en-US" b="1" sz="2100">
                <a:latin typeface="Arial"/>
              </a:rPr>
              <a:t>V=18X9X4. 7 = 761.4m3;</a:t>
            </a:r>
          </a:p>
          <a:p>
            <a:pPr algn="just" indent="647700">
              <a:lnSpc>
                <a:spcPts val="2905"/>
              </a:lnSpc>
            </a:pPr>
            <a:r>
              <a:rPr lang="zh-TW" sz="2200">
                <a:latin typeface="MingLiU"/>
                <a:ea typeface="MingLiU"/>
              </a:rPr>
              <a:t>透风量：</a:t>
            </a:r>
            <a:r>
              <a:rPr lang="en-US" b="1" sz="2100">
                <a:latin typeface="Arial"/>
              </a:rPr>
              <a:t>L=n • V=12X761.4=9136. 8m3/h;</a:t>
            </a:r>
          </a:p>
          <a:p>
            <a:pPr algn="just" indent="647700">
              <a:lnSpc>
                <a:spcPts val="2905"/>
              </a:lnSpc>
            </a:pPr>
            <a:r>
              <a:rPr lang="zh-TW" sz="2200">
                <a:latin typeface="MingLiU"/>
                <a:ea typeface="MingLiU"/>
              </a:rPr>
              <a:t>计算完透风量就需要选透风机，考虑风机的漏风，需要对风机进行修正 ,一般透风所取得漏风系数为好比我们取</a:t>
            </a:r>
            <a:r>
              <a:rPr lang="en-US" b="1" sz="2100">
                <a:latin typeface="Arial"/>
              </a:rPr>
              <a:t>1.1</a:t>
            </a:r>
            <a:r>
              <a:rPr lang="zh-TW" sz="2200">
                <a:latin typeface="MingLiU"/>
                <a:ea typeface="MingLiU"/>
              </a:rPr>
              <a:t>系数，修正后：</a:t>
            </a:r>
            <a:r>
              <a:rPr lang="en-US" b="1" sz="2100">
                <a:latin typeface="Arial"/>
              </a:rPr>
              <a:t>L* = 9136. 8X1. 10=10050. 5m3/h;</a:t>
            </a:r>
            <a:r>
              <a:rPr lang="zh-TW" sz="2200">
                <a:latin typeface="MingLiU"/>
                <a:ea typeface="MingLiU"/>
              </a:rPr>
              <a:t>这个时候我们应该计算风机的压头是多少 </a:t>
            </a:r>
            <a:r>
              <a:rPr lang="en-US" b="1" sz="2100">
                <a:latin typeface="Arial"/>
              </a:rPr>
              <a:t>Pa, </a:t>
            </a:r>
            <a:r>
              <a:rPr lang="zh-TW" sz="2200">
                <a:latin typeface="MingLiU"/>
                <a:ea typeface="MingLiU"/>
              </a:rPr>
              <a:t>一般有风管连接每米</a:t>
            </a:r>
            <a:r>
              <a:rPr lang="en-US" b="1" sz="2100">
                <a:latin typeface="Arial"/>
              </a:rPr>
              <a:t>3~6Pa</a:t>
            </a:r>
            <a:r>
              <a:rPr lang="zh-TW" sz="2200">
                <a:latin typeface="MingLiU"/>
                <a:ea typeface="MingLiU"/>
              </a:rPr>
              <a:t>估算即可，由于计算较为麻烦。没有风管连 接我们一般可以为风机压头很小。</a:t>
            </a:r>
          </a:p>
          <a:p>
            <a:pPr algn="just" indent="647700">
              <a:lnSpc>
                <a:spcPts val="2905"/>
              </a:lnSpc>
            </a:pPr>
            <a:r>
              <a:rPr lang="zh-TW" sz="2200">
                <a:latin typeface="MingLiU"/>
                <a:ea typeface="MingLiU"/>
              </a:rPr>
              <a:t>热平衡计算法</a:t>
            </a:r>
          </a:p>
          <a:p>
            <a:pPr algn="just" indent="647700">
              <a:lnSpc>
                <a:spcPts val="2905"/>
              </a:lnSpc>
            </a:pPr>
            <a:r>
              <a:rPr lang="zh-TW" sz="2200">
                <a:latin typeface="MingLiU"/>
                <a:ea typeface="MingLiU"/>
              </a:rPr>
              <a:t>主要根据发烧量计算，有相关专业提设备的功率，根据功率就算发烧量 ,根据发烧量及室内外温差，计算出排风量（手册有公式）。</a:t>
            </a:r>
          </a:p>
          <a:p>
            <a:pPr algn="just" indent="647700">
              <a:lnSpc>
                <a:spcPts val="2905"/>
              </a:lnSpc>
            </a:pPr>
            <a:r>
              <a:rPr lang="zh-TW" sz="2200">
                <a:latin typeface="MingLiU"/>
                <a:ea typeface="MingLiU"/>
              </a:rPr>
              <a:t>是否考虑补风？</a:t>
            </a:r>
          </a:p>
          <a:p>
            <a:pPr algn="just" indent="647700">
              <a:lnSpc>
                <a:spcPts val="2905"/>
              </a:lnSpc>
            </a:pPr>
            <a:r>
              <a:rPr lang="zh-TW" sz="2200">
                <a:latin typeface="MingLiU"/>
                <a:ea typeface="MingLiU"/>
              </a:rPr>
              <a:t>有时候，房冋无窗户，或者设固定窗，这是只排风，封锁的房间就会形 成负压，更不利于有害气体的排除，这时就要考虑设补风，补风位置最好能 考虑气流不留死角。一般上排风，做下进风。</a:t>
            </a:r>
          </a:p>
          <a:p>
            <a:pPr indent="622300">
              <a:lnSpc>
                <a:spcPts val="2905"/>
              </a:lnSpc>
            </a:pPr>
            <a:r>
              <a:rPr lang="zh-TW" sz="2200">
                <a:latin typeface="MingLiU"/>
                <a:ea typeface="MingLiU"/>
              </a:rPr>
              <a:t>排风机（或风口）的位置高度？</a:t>
            </a:r>
          </a:p>
          <a:p>
            <a:pPr algn="just" indent="647700">
              <a:lnSpc>
                <a:spcPts val="2905"/>
              </a:lnSpc>
            </a:pPr>
            <a:r>
              <a:rPr lang="zh-TW" sz="2200">
                <a:latin typeface="MingLiU"/>
                <a:ea typeface="MingLiU"/>
              </a:rPr>
              <a:t>一般情况下排除余热及异味等均可采用上排风，详细的说只要排除的气 体密度比空气轻，就可以采用上排风，风机放在房间的上部位置。</a:t>
            </a:r>
          </a:p>
          <a:p>
            <a:pPr algn="just" indent="647700">
              <a:lnSpc>
                <a:spcPts val="2905"/>
              </a:lnSpc>
            </a:pPr>
            <a:r>
              <a:rPr lang="zh-TW" sz="2200">
                <a:latin typeface="MingLiU"/>
                <a:ea typeface="MingLiU"/>
              </a:rPr>
              <a:t>假如排除的气体比空气中，会下沉，就要采用下部排风，但下部排风通 常不把风机设置房间的下部，而是用风管接到上部，通过上部风机排除，下 部在风管上开风口，风口风速控制在</a:t>
            </a:r>
            <a:r>
              <a:rPr lang="en-US" b="1" sz="2100">
                <a:latin typeface="Arial"/>
              </a:rPr>
              <a:t>3m/s</a:t>
            </a:r>
            <a:r>
              <a:rPr lang="zh-TW" sz="2200">
                <a:latin typeface="MingLiU"/>
                <a:ea typeface="MingLiU"/>
              </a:rPr>
              <a:t>左右，风管风速控制在</a:t>
            </a:r>
            <a:r>
              <a:rPr lang="en-US" b="1" sz="2100">
                <a:latin typeface="Arial"/>
              </a:rPr>
              <a:t>7m/s</a:t>
            </a:r>
            <a:r>
              <a:rPr lang="zh-TW" sz="2200">
                <a:latin typeface="MingLiU"/>
                <a:ea typeface="MingLiU"/>
              </a:rPr>
              <a:t>以下。</a:t>
            </a:r>
          </a:p>
          <a:p>
            <a:pPr algn="just" indent="647700">
              <a:lnSpc>
                <a:spcPts val="2905"/>
              </a:lnSpc>
            </a:pPr>
            <a:r>
              <a:rPr lang="zh-TW" sz="2200">
                <a:latin typeface="MingLiU"/>
                <a:ea typeface="MingLiU"/>
              </a:rPr>
              <a:t>局部透风的计算方法</a:t>
            </a:r>
          </a:p>
          <a:p>
            <a:pPr algn="just" indent="647700">
              <a:lnSpc>
                <a:spcPts val="2905"/>
              </a:lnSpc>
            </a:pPr>
            <a:r>
              <a:rPr lang="zh-TW" sz="2200">
                <a:latin typeface="MingLiU"/>
                <a:ea typeface="MingLiU"/>
              </a:rPr>
              <a:t>局部透风一般不是按照换气次数计算，由于是局部，无法确定换气体积 </a:t>
            </a:r>
            <a:r>
              <a:rPr lang="en-US" b="1" sz="2100">
                <a:latin typeface="Arial"/>
              </a:rPr>
              <a:t>O</a:t>
            </a:r>
            <a:r>
              <a:rPr lang="zh-TW" sz="2200">
                <a:latin typeface="MingLiU"/>
                <a:ea typeface="MingLiU"/>
              </a:rPr>
              <a:t>我们这时就要按操纵面风速计算法，好比局部排风罩，按照通过罩口面的 风速，透风橱按照透风橱启齿处的风速，一般取</a:t>
            </a:r>
            <a:r>
              <a:rPr lang="en-US" b="1" sz="2100">
                <a:latin typeface="Arial"/>
              </a:rPr>
              <a:t>0. 5m/s</a:t>
            </a:r>
            <a:r>
              <a:rPr lang="zh-TW" sz="2200">
                <a:latin typeface="MingLiU"/>
                <a:ea typeface="MingLiU"/>
              </a:rPr>
              <a:t>的风速。详细可以查 设计手册。</a:t>
            </a:r>
          </a:p>
          <a:p>
            <a:pPr indent="622300">
              <a:lnSpc>
                <a:spcPts val="2905"/>
              </a:lnSpc>
            </a:pPr>
            <a:r>
              <a:rPr lang="zh-TW" sz="2200">
                <a:latin typeface="MingLiU"/>
                <a:ea typeface="MingLiU"/>
              </a:rPr>
              <a:t>排风罩的设计尺寸和高度可以参照设计手册，没人记公式。</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727200" y="1866900"/>
            <a:ext cx="8001000" cy="6858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燃烧器功率怎么计算?</a:t>
            </a:r>
          </a:p>
        </p:txBody>
      </p:sp>
      <p:sp>
        <p:nvSpPr>
          <p:cNvPr id="3" name=""/>
          <p:cNvSpPr/>
          <p:nvPr/>
        </p:nvSpPr>
        <p:spPr>
          <a:xfrm>
            <a:off x="8902700" y="2044700"/>
            <a:ext cx="177800" cy="190500"/>
          </a:xfrm>
          <a:prstGeom prst="rect">
            <a:avLst/>
          </a:prstGeom>
          <a:solidFill>
            <a:srgbClr val="010101"/>
          </a:solidFill>
        </p:spPr>
        <p:txBody>
          <a:bodyPr lIns="0" tIns="0" rIns="0" bIns="0" wrap="none">
            <a:noAutofit/>
          </a:bodyPr>
          <a:p>
            <a:pPr algn="just" indent="0"/>
            <a:r>
              <a:rPr lang="zh-TW" b="1" sz="2100">
                <a:solidFill>
                  <a:srgbClr val="FFFFFF"/>
                </a:solidFill>
                <a:latin typeface="Arial"/>
                <a:ea typeface="Arial"/>
              </a:rPr>
              <a:t>3</a:t>
            </a:r>
          </a:p>
        </p:txBody>
      </p:sp>
      <p:sp>
        <p:nvSpPr>
          <p:cNvPr id="4" name=""/>
          <p:cNvSpPr/>
          <p:nvPr/>
        </p:nvSpPr>
        <p:spPr>
          <a:xfrm>
            <a:off x="558800" y="3721100"/>
            <a:ext cx="10388600" cy="5829300"/>
          </a:xfrm>
          <a:prstGeom prst="rect">
            <a:avLst/>
          </a:prstGeom>
          <a:solidFill>
            <a:srgbClr val="FFFFFF"/>
          </a:solidFill>
        </p:spPr>
        <p:txBody>
          <a:bodyPr lIns="0" tIns="0" rIns="0" bIns="0">
            <a:noAutofit/>
          </a:bodyPr>
          <a:p>
            <a:pPr algn="just" indent="635000">
              <a:lnSpc>
                <a:spcPts val="2950"/>
              </a:lnSpc>
              <a:spcAft>
                <a:spcPts val="1890"/>
              </a:spcAft>
            </a:pPr>
            <a:r>
              <a:rPr lang="en-US" b="1" sz="2100">
                <a:latin typeface="Arial"/>
              </a:rPr>
              <a:t>rt</a:t>
            </a:r>
            <a:r>
              <a:rPr lang="en-US" sz="2200">
                <a:latin typeface="MingLiU"/>
              </a:rPr>
              <a:t>。</a:t>
            </a:r>
            <a:r>
              <a:rPr lang="zh-TW" sz="2200">
                <a:latin typeface="MingLiU"/>
                <a:ea typeface="MingLiU"/>
              </a:rPr>
              <a:t>燃烧器功率就是在燃烧某种燃料时每小时能够提供的供热量，与所 用燃料有关，不同的燃料的热值不同，所以供热量也不同，</a:t>
            </a:r>
            <a:r>
              <a:rPr lang="en-US" b="1" sz="2100">
                <a:latin typeface="Arial"/>
              </a:rPr>
              <a:t>rto</a:t>
            </a:r>
            <a:r>
              <a:rPr lang="zh-TW" sz="2200">
                <a:latin typeface="MingLiU"/>
                <a:ea typeface="MingLiU"/>
              </a:rPr>
              <a:t>燃烧器功率计 算需要根据使用时需要供热量和所用燃料来计算。</a:t>
            </a:r>
          </a:p>
          <a:p>
            <a:pPr algn="just" indent="635000">
              <a:lnSpc>
                <a:spcPts val="3000"/>
              </a:lnSpc>
              <a:spcAft>
                <a:spcPts val="2170"/>
              </a:spcAft>
            </a:pPr>
            <a:r>
              <a:rPr lang="zh-TW" sz="2200">
                <a:latin typeface="MingLiU"/>
                <a:ea typeface="MingLiU"/>
              </a:rPr>
              <a:t>蓄热式热氧化器</a:t>
            </a:r>
            <a:r>
              <a:rPr lang="en-US" b="1" sz="2100">
                <a:latin typeface="Arial"/>
              </a:rPr>
              <a:t>（Regenerat i veTherma I Ox i d i zer,</a:t>
            </a:r>
            <a:r>
              <a:rPr lang="zh-TW" sz="2200">
                <a:latin typeface="MingLiU"/>
                <a:ea typeface="MingLiU"/>
              </a:rPr>
              <a:t>简称</a:t>
            </a:r>
            <a:r>
              <a:rPr lang="en-US" b="1" sz="2100">
                <a:latin typeface="Arial"/>
              </a:rPr>
              <a:t>RTO</a:t>
            </a:r>
            <a:r>
              <a:rPr lang="zh-TW" sz="2200">
                <a:latin typeface="MingLiU"/>
                <a:ea typeface="MingLiU"/>
              </a:rPr>
              <a:t>焚烧炉）是一 种用于处理中低浓度挥发性有机废气的节能型环保装置。</a:t>
            </a:r>
          </a:p>
          <a:p>
            <a:pPr algn="just" indent="635000">
              <a:lnSpc>
                <a:spcPts val="2875"/>
              </a:lnSpc>
            </a:pPr>
            <a:r>
              <a:rPr lang="zh-TW" sz="2200">
                <a:latin typeface="MingLiU"/>
                <a:ea typeface="MingLiU"/>
              </a:rPr>
              <a:t>蓄热式热氧化器采用热氧化法处理中低浓度的有机废气，用陶瓷蓄热床 换热器回收热量。其由陶瓷蓄热床、自动控制阀、燃烧室和控制系统等组成 。其主要特征是：蓄热床底部的自动控制阀分别与进气总管和排气总管相连 ,蓄热床通过换向阀交替代向，将由燃烧室出来的高温气体热量蓄留，并预 热进入蓄热床的有机废气；采用陶瓷蓄热材料吸收、开释热量；预热到一定温 度</a:t>
            </a:r>
            <a:r>
              <a:rPr lang="en-US" b="1" sz="2500">
                <a:latin typeface="SimSun"/>
              </a:rPr>
              <a:t>（</a:t>
            </a:r>
            <a:r>
              <a:rPr lang="en-US" b="1" sz="2100">
                <a:latin typeface="Arial"/>
              </a:rPr>
              <a:t>N760°C）</a:t>
            </a:r>
            <a:r>
              <a:rPr lang="zh-TW" sz="2200">
                <a:latin typeface="MingLiU"/>
                <a:ea typeface="MingLiU"/>
              </a:rPr>
              <a:t>的有机废气在燃烧室发生氧化反应，天生二氧化碳和水，得到 净化。典型的两床式</a:t>
            </a:r>
            <a:r>
              <a:rPr lang="en-US" b="1" sz="2100">
                <a:latin typeface="Arial"/>
              </a:rPr>
              <a:t>RTO</a:t>
            </a:r>
            <a:r>
              <a:rPr lang="zh-TW" sz="2200">
                <a:latin typeface="MingLiU"/>
                <a:ea typeface="MingLiU"/>
              </a:rPr>
              <a:t>獎烧炉主体结构一个燃烧室、两个陶瓷墳料床和四 个切换阀组成。该装置中的蓄热式陶瓷填充床换热器可使热能得到最大限度 的回收，热回收率大于</a:t>
            </a:r>
            <a:r>
              <a:rPr lang="zh-TW" b="1" sz="2100">
                <a:latin typeface="Arial"/>
                <a:ea typeface="Arial"/>
              </a:rPr>
              <a:t>95%;</a:t>
            </a:r>
            <a:r>
              <a:rPr lang="zh-TW" sz="2200">
                <a:latin typeface="MingLiU"/>
                <a:ea typeface="MingLiU"/>
              </a:rPr>
              <a:t>处理</a:t>
            </a:r>
            <a:r>
              <a:rPr lang="en-US" b="1" sz="2100">
                <a:latin typeface="Arial"/>
              </a:rPr>
              <a:t>VOC</a:t>
            </a:r>
            <a:r>
              <a:rPr lang="zh-TW" sz="2200">
                <a:latin typeface="MingLiU"/>
                <a:ea typeface="MingLiU"/>
              </a:rPr>
              <a:t>时不用或使用很少的燃料。</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95500" y="1879600"/>
            <a:ext cx="7315200" cy="673100"/>
          </a:xfrm>
          <a:prstGeom prst="rect">
            <a:avLst/>
          </a:prstGeom>
          <a:solidFill>
            <a:srgbClr val="FFFFFF"/>
          </a:solidFill>
        </p:spPr>
        <p:txBody>
          <a:bodyPr lIns="0" tIns="0" rIns="0" bIns="0" wrap="none">
            <a:noAutofit/>
          </a:bodyPr>
          <a:p>
            <a:pPr algn="ctr" indent="0"/>
            <a:r>
              <a:rPr lang="zh-TW" sz="5300">
                <a:latin typeface="MingLiU"/>
                <a:ea typeface="MingLiU"/>
              </a:rPr>
              <a:t>什么是</a:t>
            </a:r>
            <a:r>
              <a:rPr lang="en-US" b="1" sz="5500">
                <a:latin typeface="Times New Roman"/>
              </a:rPr>
              <a:t>rto</a:t>
            </a:r>
            <a:r>
              <a:rPr lang="zh-TW" sz="5300">
                <a:latin typeface="MingLiU"/>
                <a:ea typeface="MingLiU"/>
              </a:rPr>
              <a:t>蓄热焚烧炉？</a:t>
            </a:r>
          </a:p>
        </p:txBody>
      </p:sp>
      <p:sp>
        <p:nvSpPr>
          <p:cNvPr id="3" name=""/>
          <p:cNvSpPr/>
          <p:nvPr/>
        </p:nvSpPr>
        <p:spPr>
          <a:xfrm>
            <a:off x="546100" y="3721100"/>
            <a:ext cx="10401300" cy="5473700"/>
          </a:xfrm>
          <a:prstGeom prst="rect">
            <a:avLst/>
          </a:prstGeom>
          <a:solidFill>
            <a:srgbClr val="FFFFFF"/>
          </a:solidFill>
        </p:spPr>
        <p:txBody>
          <a:bodyPr lIns="0" tIns="0" rIns="0" bIns="0">
            <a:noAutofit/>
          </a:bodyPr>
          <a:p>
            <a:pPr algn="just" indent="635000">
              <a:lnSpc>
                <a:spcPts val="2900"/>
              </a:lnSpc>
              <a:spcAft>
                <a:spcPts val="2030"/>
              </a:spcAft>
            </a:pPr>
            <a:r>
              <a:rPr lang="en-US" b="1" sz="2100">
                <a:latin typeface="Arial"/>
              </a:rPr>
              <a:t>RT0</a:t>
            </a:r>
            <a:r>
              <a:rPr lang="zh-TW" sz="2200">
                <a:latin typeface="MingLiU"/>
                <a:ea typeface="MingLiU"/>
              </a:rPr>
              <a:t>可能在别的行业也有他的意思。但是在我们环保行业，</a:t>
            </a:r>
            <a:r>
              <a:rPr lang="en-US" b="1" sz="2100">
                <a:latin typeface="Arial"/>
              </a:rPr>
              <a:t>RT0</a:t>
            </a:r>
            <a:r>
              <a:rPr lang="zh-TW" sz="2200">
                <a:latin typeface="MingLiU"/>
                <a:ea typeface="MingLiU"/>
              </a:rPr>
              <a:t>是一种高 级的废气处理设备，</a:t>
            </a:r>
            <a:r>
              <a:rPr lang="en-US" b="1" sz="2100">
                <a:latin typeface="Arial"/>
              </a:rPr>
              <a:t>RT0</a:t>
            </a:r>
            <a:r>
              <a:rPr lang="zh-TW" sz="2200">
                <a:latin typeface="MingLiU"/>
                <a:ea typeface="MingLiU"/>
              </a:rPr>
              <a:t>是蓄热式焚烧炉的简称，英文名</a:t>
            </a:r>
            <a:r>
              <a:rPr lang="en-US" b="1" sz="2100">
                <a:latin typeface="Arial"/>
              </a:rPr>
              <a:t>"Regenerative Thermal Oxidizer"</a:t>
            </a:r>
            <a:r>
              <a:rPr lang="zh-TW" sz="2200">
                <a:latin typeface="MingLiU"/>
                <a:ea typeface="MingLiU"/>
              </a:rPr>
              <a:t>。它是一种利用天然气热氧化把有机废气加热到</a:t>
            </a:r>
            <a:r>
              <a:rPr lang="en-US" b="1" sz="2100">
                <a:latin typeface="Arial"/>
              </a:rPr>
              <a:t>760°C </a:t>
            </a:r>
            <a:r>
              <a:rPr lang="zh-TW" sz="2200">
                <a:latin typeface="MingLiU"/>
                <a:ea typeface="MingLiU"/>
              </a:rPr>
              <a:t>以上使废气中的</a:t>
            </a:r>
            <a:r>
              <a:rPr lang="en-US" b="1" sz="2100">
                <a:latin typeface="Arial"/>
              </a:rPr>
              <a:t>VOC</a:t>
            </a:r>
            <a:r>
              <a:rPr lang="zh-TW" sz="2200">
                <a:latin typeface="MingLiU"/>
                <a:ea typeface="MingLiU"/>
              </a:rPr>
              <a:t>氧化分解成</a:t>
            </a:r>
            <a:r>
              <a:rPr lang="en-US" b="1" sz="2100">
                <a:latin typeface="Arial"/>
              </a:rPr>
              <a:t>C02 </a:t>
            </a:r>
            <a:r>
              <a:rPr lang="zh-TW" sz="2200">
                <a:latin typeface="MingLiU"/>
                <a:ea typeface="MingLiU"/>
              </a:rPr>
              <a:t>（二氧化碳）和</a:t>
            </a:r>
            <a:r>
              <a:rPr lang="en-US" b="1" sz="2100">
                <a:latin typeface="Arial"/>
              </a:rPr>
              <a:t>H20 </a:t>
            </a:r>
            <a:r>
              <a:rPr lang="zh-TW" sz="2200">
                <a:latin typeface="MingLiU"/>
                <a:ea typeface="MingLiU"/>
              </a:rPr>
              <a:t>（水）。</a:t>
            </a:r>
          </a:p>
          <a:p>
            <a:pPr algn="just" indent="876300">
              <a:lnSpc>
                <a:spcPts val="2920"/>
              </a:lnSpc>
              <a:spcAft>
                <a:spcPts val="2030"/>
              </a:spcAft>
            </a:pPr>
            <a:r>
              <a:rPr lang="zh-TW" sz="2200">
                <a:latin typeface="MingLiU"/>
                <a:ea typeface="MingLiU"/>
              </a:rPr>
              <a:t>它的主要作用可以说非常广泛使用，蓄热式焚烧炉</a:t>
            </a:r>
            <a:r>
              <a:rPr lang="en-US" b="1" sz="2100">
                <a:latin typeface="Arial"/>
              </a:rPr>
              <a:t>（RTO）</a:t>
            </a:r>
            <a:r>
              <a:rPr lang="zh-TW" sz="2200">
                <a:latin typeface="MingLiU"/>
                <a:ea typeface="MingLiU"/>
              </a:rPr>
              <a:t>是针对于工 业生产过程中产生的有机废气污染进过</a:t>
            </a:r>
            <a:r>
              <a:rPr lang="en-US" b="1" sz="2100">
                <a:latin typeface="Arial"/>
              </a:rPr>
              <a:t>RTO</a:t>
            </a:r>
            <a:r>
              <a:rPr lang="zh-TW" sz="2200">
                <a:latin typeface="MingLiU"/>
                <a:ea typeface="MingLiU"/>
              </a:rPr>
              <a:t>处理的即可达标排放。同时也需 要大风量排放废气和中浓度以上使用效率更好，对于一些企业生产需要热量 生产的工序，用该产品治理废气还能够有效的回收热量，回收率</a:t>
            </a:r>
            <a:r>
              <a:rPr lang="zh-TW" b="1" sz="2100">
                <a:latin typeface="Arial"/>
                <a:ea typeface="Arial"/>
              </a:rPr>
              <a:t>95%</a:t>
            </a:r>
            <a:r>
              <a:rPr lang="zh-TW" sz="2200">
                <a:latin typeface="MingLiU"/>
                <a:ea typeface="MingLiU"/>
              </a:rPr>
              <a:t>以上， 可以大大减减少企业运行成本。对于有机废气处理还是有很高的要求，达不 到要求会给企业增加运行成本。</a:t>
            </a:r>
          </a:p>
          <a:p>
            <a:pPr algn="just" indent="635000">
              <a:lnSpc>
                <a:spcPts val="2900"/>
              </a:lnSpc>
            </a:pPr>
            <a:r>
              <a:rPr lang="zh-TW" sz="2200">
                <a:latin typeface="MingLiU"/>
                <a:ea typeface="MingLiU"/>
              </a:rPr>
              <a:t>近年通常为了让更多企业能够使用蓄热式焚烧炉</a:t>
            </a:r>
            <a:r>
              <a:rPr lang="en-US" b="1" sz="2500">
                <a:latin typeface="SimSun"/>
              </a:rPr>
              <a:t>（</a:t>
            </a:r>
            <a:r>
              <a:rPr lang="en-US" b="1" sz="2100">
                <a:latin typeface="Arial"/>
              </a:rPr>
              <a:t>RTO）</a:t>
            </a:r>
            <a:r>
              <a:rPr lang="zh-TW" sz="2200">
                <a:latin typeface="MingLiU"/>
                <a:ea typeface="MingLiU"/>
              </a:rPr>
              <a:t>高效净化产品 ,恒峰蓝新推出了一款新型组合治理工艺，名为：沸石转轮吸附浓缩+蓄热 式焚烧炉</a:t>
            </a:r>
            <a:r>
              <a:rPr lang="en-US" b="1" sz="2100">
                <a:latin typeface="Arial"/>
              </a:rPr>
              <a:t>（RTO）</a:t>
            </a:r>
            <a:r>
              <a:rPr lang="zh-TW" sz="2200">
                <a:latin typeface="MingLiU"/>
                <a:ea typeface="MingLiU"/>
              </a:rPr>
              <a:t>组合，极大的提高了行业应用范围和降低运行成本。</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463800" y="1866900"/>
            <a:ext cx="6502400" cy="6731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退火是什么意思?</a:t>
            </a:r>
          </a:p>
        </p:txBody>
      </p:sp>
      <p:sp>
        <p:nvSpPr>
          <p:cNvPr id="3" name=""/>
          <p:cNvSpPr/>
          <p:nvPr/>
        </p:nvSpPr>
        <p:spPr>
          <a:xfrm>
            <a:off x="558800" y="3721100"/>
            <a:ext cx="10401300" cy="6197600"/>
          </a:xfrm>
          <a:prstGeom prst="rect">
            <a:avLst/>
          </a:prstGeom>
          <a:solidFill>
            <a:srgbClr val="FFFFFF"/>
          </a:solidFill>
        </p:spPr>
        <p:txBody>
          <a:bodyPr lIns="0" tIns="0" rIns="0" bIns="0">
            <a:noAutofit/>
          </a:bodyPr>
          <a:p>
            <a:pPr algn="just" indent="635000">
              <a:lnSpc>
                <a:spcPts val="2933"/>
              </a:lnSpc>
              <a:spcAft>
                <a:spcPts val="1960"/>
              </a:spcAft>
            </a:pPr>
            <a:r>
              <a:rPr lang="en-US" b="1" sz="2100">
                <a:latin typeface="Arial"/>
              </a:rPr>
              <a:t>RT0</a:t>
            </a:r>
            <a:r>
              <a:rPr lang="zh-TW" sz="2200">
                <a:latin typeface="MingLiU"/>
                <a:ea typeface="MingLiU"/>
              </a:rPr>
              <a:t>完全退火和等温完全退火，也称为再结晶退火，通常称为退火。这 种类型的</a:t>
            </a:r>
            <a:r>
              <a:rPr lang="en-US" b="1" sz="2100">
                <a:latin typeface="Arial"/>
              </a:rPr>
              <a:t>RT0</a:t>
            </a:r>
            <a:r>
              <a:rPr lang="zh-TW" sz="2200">
                <a:latin typeface="MingLiU"/>
                <a:ea typeface="MingLiU"/>
              </a:rPr>
              <a:t>退火用于焊接结构，有时用于</a:t>
            </a:r>
            <a:r>
              <a:rPr lang="en-US" b="1" sz="2100">
                <a:latin typeface="Arial"/>
              </a:rPr>
              <a:t>etotech</a:t>
            </a:r>
            <a:r>
              <a:rPr lang="zh-TW" sz="2200">
                <a:latin typeface="MingLiU"/>
                <a:ea typeface="MingLiU"/>
              </a:rPr>
              <a:t>玩具组合物，主要用于各 种碳钢和合金钢的锻造，铸造和热轧型材。它通常用于某些重型工件的热处 理或某些工件的预热。</a:t>
            </a:r>
          </a:p>
          <a:p>
            <a:pPr algn="just" indent="635000">
              <a:lnSpc>
                <a:spcPts val="2900"/>
              </a:lnSpc>
              <a:spcAft>
                <a:spcPts val="1960"/>
              </a:spcAft>
            </a:pPr>
            <a:r>
              <a:rPr lang="zh-TW" sz="2200">
                <a:latin typeface="MingLiU"/>
                <a:ea typeface="MingLiU"/>
              </a:rPr>
              <a:t>球形退火氯气焚烧炉球形退火主要用于优质碳钢和合金工具钢（钢材用 于钢材切削工具，丈量工具和模具）。主要目的是降低硬度，改善可加工性 并为将来的淬火做好预备。</a:t>
            </a:r>
          </a:p>
          <a:p>
            <a:pPr algn="just" indent="635000">
              <a:lnSpc>
                <a:spcPts val="2950"/>
              </a:lnSpc>
              <a:spcAft>
                <a:spcPts val="1960"/>
              </a:spcAft>
            </a:pPr>
            <a:r>
              <a:rPr lang="zh-TW" sz="2200">
                <a:latin typeface="MingLiU"/>
                <a:ea typeface="MingLiU"/>
              </a:rPr>
              <a:t>消除应力退火，又称低温退火（或高温回火），焚烧炉消除应力退火主 要用于去除铸件，锻件，焊接件，热轧件，冷轧件等的残余应力。假如没有 去除这些应力，则钢在一定时冋后或在随后的切割操纵中变形或破裂。</a:t>
            </a:r>
          </a:p>
          <a:p>
            <a:pPr algn="just" indent="635000">
              <a:lnSpc>
                <a:spcPts val="2900"/>
              </a:lnSpc>
            </a:pPr>
            <a:r>
              <a:rPr lang="zh-TW" sz="2200">
                <a:latin typeface="MingLiU"/>
                <a:ea typeface="MingLiU"/>
              </a:rPr>
              <a:t>当奨烧炉被称为焚烧炉时，常见的冷却介质是盐水，水和油。盐皮化工 件易于获得高硬度和光滑表面。制造难以淬火的硬点并不轻易，但也轻易使 工件变形或破裂。使用油作为淬火介质仅合用于某些合金钢或具有相对过冷 奥氏体不乱性的小碳钢工件的淬火。</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371600" y="1866900"/>
            <a:ext cx="8699500" cy="673100"/>
          </a:xfrm>
          <a:prstGeom prst="rect">
            <a:avLst/>
          </a:prstGeom>
          <a:solidFill>
            <a:srgbClr val="FFFFFF"/>
          </a:solidFill>
        </p:spPr>
        <p:txBody>
          <a:bodyPr lIns="0" tIns="0" rIns="0" bIns="0" wrap="none">
            <a:noAutofit/>
          </a:bodyPr>
          <a:p>
            <a:pPr algn="ctr" indent="0"/>
            <a:r>
              <a:rPr lang="en-US" b="1" sz="5500">
                <a:latin typeface="Times New Roman"/>
              </a:rPr>
              <a:t>r to</a:t>
            </a:r>
            <a:r>
              <a:rPr lang="zh-TW" sz="5300">
                <a:latin typeface="MingLiU"/>
                <a:ea typeface="MingLiU"/>
              </a:rPr>
              <a:t>产生废气执行什么标准?</a:t>
            </a:r>
          </a:p>
        </p:txBody>
      </p:sp>
      <p:sp>
        <p:nvSpPr>
          <p:cNvPr id="3" name=""/>
          <p:cNvSpPr/>
          <p:nvPr/>
        </p:nvSpPr>
        <p:spPr>
          <a:xfrm>
            <a:off x="546100" y="3708400"/>
            <a:ext cx="10401300" cy="8039100"/>
          </a:xfrm>
          <a:prstGeom prst="rect">
            <a:avLst/>
          </a:prstGeom>
          <a:solidFill>
            <a:srgbClr val="FFFFFF"/>
          </a:solidFill>
        </p:spPr>
        <p:txBody>
          <a:bodyPr lIns="0" tIns="0" rIns="0" bIns="0">
            <a:noAutofit/>
          </a:bodyPr>
          <a:p>
            <a:pPr indent="635000">
              <a:lnSpc>
                <a:spcPts val="2900"/>
              </a:lnSpc>
              <a:spcAft>
                <a:spcPts val="1960"/>
              </a:spcAft>
            </a:pPr>
            <a:r>
              <a:rPr lang="zh-TW" b="1" sz="2100">
                <a:latin typeface="Arial"/>
                <a:ea typeface="Arial"/>
              </a:rPr>
              <a:t>2020</a:t>
            </a:r>
            <a:r>
              <a:rPr lang="zh-TW" sz="2200">
                <a:latin typeface="MingLiU"/>
                <a:ea typeface="MingLiU"/>
              </a:rPr>
              <a:t>年</a:t>
            </a:r>
            <a:r>
              <a:rPr lang="zh-TW" b="1" sz="2100">
                <a:latin typeface="Arial"/>
                <a:ea typeface="Arial"/>
              </a:rPr>
              <a:t>1</a:t>
            </a:r>
            <a:r>
              <a:rPr lang="zh-TW" sz="2200">
                <a:latin typeface="MingLiU"/>
                <a:ea typeface="MingLiU"/>
              </a:rPr>
              <a:t>月</a:t>
            </a:r>
            <a:r>
              <a:rPr lang="zh-TW" b="1" sz="2100">
                <a:latin typeface="Arial"/>
                <a:ea typeface="Arial"/>
              </a:rPr>
              <a:t>14</a:t>
            </a:r>
            <a:r>
              <a:rPr lang="zh-TW" sz="2200">
                <a:latin typeface="MingLiU"/>
                <a:ea typeface="MingLiU"/>
              </a:rPr>
              <a:t>日实施的《蓄热燃烧法产业有机废气管理工程技术规范》 </a:t>
            </a:r>
            <a:r>
              <a:rPr lang="en-US" b="1" sz="2100">
                <a:latin typeface="Arial"/>
              </a:rPr>
              <a:t>(HJ1093—</a:t>
            </a:r>
            <a:r>
              <a:rPr lang="zh-TW" b="1" sz="2100">
                <a:latin typeface="Arial"/>
                <a:ea typeface="Arial"/>
              </a:rPr>
              <a:t>2020)</a:t>
            </a:r>
            <a:r>
              <a:rPr lang="zh-TW" sz="2200">
                <a:latin typeface="MingLiU"/>
                <a:ea typeface="MingLiU"/>
              </a:rPr>
              <a:t>是</a:t>
            </a:r>
            <a:r>
              <a:rPr lang="en-US" b="1" sz="2100">
                <a:latin typeface="Arial"/>
              </a:rPr>
              <a:t>RT0</a:t>
            </a:r>
            <a:r>
              <a:rPr lang="zh-TW" sz="2200">
                <a:latin typeface="MingLiU"/>
                <a:ea typeface="MingLiU"/>
              </a:rPr>
              <a:t>行业的国家技术规范，目前各地均开展</a:t>
            </a:r>
            <a:r>
              <a:rPr lang="en-US" b="1" sz="2100">
                <a:latin typeface="Arial"/>
              </a:rPr>
              <a:t>VOCs</a:t>
            </a:r>
            <a:r>
              <a:rPr lang="zh-TW" sz="2200">
                <a:latin typeface="MingLiU"/>
                <a:ea typeface="MingLiU"/>
              </a:rPr>
              <a:t>深度减 排，进一步增加了对</a:t>
            </a:r>
            <a:r>
              <a:rPr lang="en-US" b="1" sz="2100">
                <a:latin typeface="Arial"/>
              </a:rPr>
              <a:t>RTO</a:t>
            </a:r>
            <a:r>
              <a:rPr lang="zh-TW" sz="2200">
                <a:latin typeface="MingLiU"/>
                <a:ea typeface="MingLiU"/>
              </a:rPr>
              <a:t>技术和应用的需求。</a:t>
            </a:r>
          </a:p>
          <a:p>
            <a:pPr indent="622300">
              <a:lnSpc>
                <a:spcPts val="2900"/>
              </a:lnSpc>
              <a:spcAft>
                <a:spcPts val="140"/>
              </a:spcAft>
            </a:pPr>
            <a:r>
              <a:rPr lang="en-US" sz="2200">
                <a:latin typeface="MingLiU"/>
              </a:rPr>
              <a:t>T</a:t>
            </a:r>
            <a:r>
              <a:rPr lang="zh-TW" sz="2200">
                <a:latin typeface="MingLiU"/>
                <a:ea typeface="MingLiU"/>
              </a:rPr>
              <a:t>进入蓄热燃烧装置的有机物浓度应低于其爆炸极限下限的</a:t>
            </a:r>
            <a:r>
              <a:rPr lang="zh-TW" b="1" sz="2100">
                <a:latin typeface="Arial"/>
                <a:ea typeface="Arial"/>
              </a:rPr>
              <a:t>25%</a:t>
            </a:r>
            <a:r>
              <a:rPr lang="zh-TW" sz="2200">
                <a:latin typeface="MingLiU"/>
                <a:ea typeface="MingLiU"/>
              </a:rPr>
              <a:t>。</a:t>
            </a:r>
          </a:p>
          <a:p>
            <a:pPr algn="just" indent="635000">
              <a:lnSpc>
                <a:spcPts val="2900"/>
              </a:lnSpc>
            </a:pPr>
            <a:r>
              <a:rPr lang="en-US" sz="2200">
                <a:latin typeface="MingLiU"/>
              </a:rPr>
              <a:t>T</a:t>
            </a:r>
            <a:r>
              <a:rPr lang="zh-TW" sz="2200">
                <a:latin typeface="MingLiU"/>
                <a:ea typeface="MingLiU"/>
              </a:rPr>
              <a:t>当有机物浓度不足以支持矜持燃烧时，宜适当浓缩后再进入蓄热燃烧 装置。</a:t>
            </a:r>
          </a:p>
          <a:p>
            <a:pPr indent="622300">
              <a:lnSpc>
                <a:spcPts val="2900"/>
              </a:lnSpc>
            </a:pPr>
            <a:r>
              <a:rPr lang="en-US" sz="2200">
                <a:latin typeface="MingLiU"/>
              </a:rPr>
              <a:t>T</a:t>
            </a:r>
            <a:r>
              <a:rPr lang="zh-TW" sz="2200">
                <a:latin typeface="MingLiU"/>
                <a:ea typeface="MingLiU"/>
              </a:rPr>
              <a:t>含鹵素的废气不宜用蓄热燃烧法处理。</a:t>
            </a:r>
          </a:p>
          <a:p>
            <a:pPr algn="just" indent="635000">
              <a:lnSpc>
                <a:spcPts val="2900"/>
              </a:lnSpc>
              <a:spcAft>
                <a:spcPts val="1960"/>
              </a:spcAft>
            </a:pPr>
            <a:r>
              <a:rPr lang="en-US" sz="2200">
                <a:latin typeface="MingLiU"/>
              </a:rPr>
              <a:t>T</a:t>
            </a:r>
            <a:r>
              <a:rPr lang="zh-TW" sz="2200">
                <a:latin typeface="MingLiU"/>
                <a:ea typeface="MingLiU"/>
              </a:rPr>
              <a:t>进入蓄热燃烧装置的废气中颗粒物浓度应低于</a:t>
            </a:r>
            <a:r>
              <a:rPr lang="en-US" b="1" sz="2100">
                <a:latin typeface="Arial"/>
              </a:rPr>
              <a:t>5mg/m3,</a:t>
            </a:r>
            <a:r>
              <a:rPr lang="zh-TW" sz="2200">
                <a:latin typeface="MingLiU"/>
                <a:ea typeface="MingLiU"/>
              </a:rPr>
              <a:t>超过期应采用 过滤、洗涤、静电捕集等方式进行预处理，含有焦油、漆雾等黏性物质时应 从严控制。</a:t>
            </a:r>
          </a:p>
          <a:p>
            <a:pPr algn="just" indent="635000">
              <a:lnSpc>
                <a:spcPts val="3000"/>
              </a:lnSpc>
            </a:pPr>
            <a:r>
              <a:rPr lang="en-US" b="1" sz="2100">
                <a:latin typeface="Arial"/>
              </a:rPr>
              <a:t>rt</a:t>
            </a:r>
            <a:r>
              <a:rPr lang="en-US" sz="2200">
                <a:latin typeface="MingLiU"/>
              </a:rPr>
              <a:t>。</a:t>
            </a:r>
            <a:r>
              <a:rPr lang="zh-TW" sz="2200">
                <a:latin typeface="MingLiU"/>
                <a:ea typeface="MingLiU"/>
              </a:rPr>
              <a:t>产生废气执行什么标准过程中，要留意建立记实轨制，主要记实内 容包括：</a:t>
            </a:r>
          </a:p>
          <a:p>
            <a:pPr indent="622300">
              <a:lnSpc>
                <a:spcPts val="2900"/>
              </a:lnSpc>
              <a:spcAft>
                <a:spcPts val="140"/>
              </a:spcAft>
            </a:pPr>
            <a:r>
              <a:rPr lang="en-US" sz="2200">
                <a:latin typeface="MingLiU"/>
              </a:rPr>
              <a:t>T</a:t>
            </a:r>
            <a:r>
              <a:rPr lang="zh-TW" sz="2200">
                <a:latin typeface="MingLiU"/>
                <a:ea typeface="MingLiU"/>
              </a:rPr>
              <a:t>设备的启动、休止时冋；</a:t>
            </a:r>
          </a:p>
          <a:p>
            <a:pPr algn="just" indent="635000">
              <a:lnSpc>
                <a:spcPts val="2900"/>
              </a:lnSpc>
            </a:pPr>
            <a:r>
              <a:rPr lang="en-US" sz="2200">
                <a:latin typeface="MingLiU"/>
              </a:rPr>
              <a:t>T</a:t>
            </a:r>
            <a:r>
              <a:rPr lang="zh-TW" sz="2200">
                <a:latin typeface="MingLiU"/>
                <a:ea typeface="MingLiU"/>
              </a:rPr>
              <a:t>过滤材料、蓄热体等质量分析数据、采购量、使用量及更换时间；</a:t>
            </a:r>
          </a:p>
          <a:p>
            <a:pPr algn="just" indent="635000">
              <a:lnSpc>
                <a:spcPts val="3000"/>
              </a:lnSpc>
            </a:pPr>
            <a:r>
              <a:rPr lang="en-US" sz="2200">
                <a:latin typeface="MingLiU"/>
              </a:rPr>
              <a:t>T</a:t>
            </a:r>
            <a:r>
              <a:rPr lang="zh-TW" sz="2200">
                <a:latin typeface="MingLiU"/>
                <a:ea typeface="MingLiU"/>
              </a:rPr>
              <a:t>运行工艺控制参数，至少包括管理装置进、出口吻体浓度及相关温度 、压力等：</a:t>
            </a:r>
          </a:p>
          <a:p>
            <a:pPr indent="622300">
              <a:lnSpc>
                <a:spcPts val="3000"/>
              </a:lnSpc>
            </a:pPr>
            <a:r>
              <a:rPr lang="en-US" sz="2200">
                <a:latin typeface="MingLiU"/>
              </a:rPr>
              <a:t>T</a:t>
            </a:r>
            <a:r>
              <a:rPr lang="zh-TW" sz="2200">
                <a:latin typeface="MingLiU"/>
                <a:ea typeface="MingLiU"/>
              </a:rPr>
              <a:t>主要设备维修情况；</a:t>
            </a:r>
          </a:p>
          <a:p>
            <a:pPr indent="622300">
              <a:lnSpc>
                <a:spcPts val="2900"/>
              </a:lnSpc>
            </a:pPr>
            <a:r>
              <a:rPr lang="en-US" sz="2200">
                <a:latin typeface="MingLiU"/>
              </a:rPr>
              <a:t>T</a:t>
            </a:r>
            <a:r>
              <a:rPr lang="zh-TW" sz="2200">
                <a:latin typeface="MingLiU"/>
                <a:ea typeface="MingLiU"/>
              </a:rPr>
              <a:t>运行事故及处理、整改情况；</a:t>
            </a:r>
          </a:p>
          <a:p>
            <a:pPr indent="622300">
              <a:lnSpc>
                <a:spcPts val="2900"/>
              </a:lnSpc>
              <a:spcAft>
                <a:spcPts val="140"/>
              </a:spcAft>
            </a:pPr>
            <a:r>
              <a:rPr lang="en-US" sz="2200">
                <a:latin typeface="MingLiU"/>
              </a:rPr>
              <a:t>T</a:t>
            </a:r>
            <a:r>
              <a:rPr lang="zh-TW" sz="2200">
                <a:latin typeface="MingLiU"/>
                <a:ea typeface="MingLiU"/>
              </a:rPr>
              <a:t>按期检修、评价及评估情况：</a:t>
            </a:r>
          </a:p>
          <a:p>
            <a:pPr indent="622300">
              <a:lnSpc>
                <a:spcPts val="2900"/>
              </a:lnSpc>
            </a:pPr>
            <a:r>
              <a:rPr lang="en-US" sz="2200">
                <a:latin typeface="MingLiU"/>
              </a:rPr>
              <a:t>T</a:t>
            </a:r>
            <a:r>
              <a:rPr lang="zh-TW" sz="2200">
                <a:latin typeface="MingLiU"/>
                <a:ea typeface="MingLiU"/>
              </a:rPr>
              <a:t>二次污染处理处置情况。</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794000" y="1879600"/>
            <a:ext cx="5867400" cy="6858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原理是怎样的？</a:t>
            </a:r>
          </a:p>
        </p:txBody>
      </p:sp>
      <p:sp>
        <p:nvSpPr>
          <p:cNvPr id="3" name=""/>
          <p:cNvSpPr/>
          <p:nvPr/>
        </p:nvSpPr>
        <p:spPr>
          <a:xfrm>
            <a:off x="546100" y="3721100"/>
            <a:ext cx="10414000" cy="4724400"/>
          </a:xfrm>
          <a:prstGeom prst="rect">
            <a:avLst/>
          </a:prstGeom>
          <a:solidFill>
            <a:srgbClr val="FFFFFF"/>
          </a:solidFill>
        </p:spPr>
        <p:txBody>
          <a:bodyPr lIns="0" tIns="0" rIns="0" bIns="0">
            <a:noAutofit/>
          </a:bodyPr>
          <a:p>
            <a:pPr algn="just" indent="0">
              <a:lnSpc>
                <a:spcPts val="2900"/>
              </a:lnSpc>
              <a:spcAft>
                <a:spcPts val="1960"/>
              </a:spcAft>
            </a:pPr>
            <a:r>
              <a:rPr lang="zh-TW" sz="2200">
                <a:latin typeface="MingLiU"/>
                <a:ea typeface="MingLiU"/>
              </a:rPr>
              <a:t>如果有机物含有鹵素等其它元素，则氧化产物还有鹵化氢等。废气首先通过 蓄热体加热到接近热氧化温度，而后进入燃烧室进行热氧化，氧化后的气体 温度升高，有机物基本上转化成二義化碳</a:t>
            </a:r>
            <a:r>
              <a:rPr lang="zh-CN" sz="2200">
                <a:latin typeface="MingLiU"/>
                <a:ea typeface="MingLiU"/>
              </a:rPr>
              <a:t>和水。</a:t>
            </a:r>
            <a:r>
              <a:rPr lang="zh-TW" sz="2200">
                <a:latin typeface="MingLiU"/>
                <a:ea typeface="MingLiU"/>
              </a:rPr>
              <a:t>净化后的气体，经过另一蓄 热体，温度下降，达到排放标准后可以排放。不同蓄热体通过切换阀或者旋 转装置，随时间进行转换，分别进行吸热和放热。</a:t>
            </a:r>
          </a:p>
          <a:p>
            <a:pPr algn="just" indent="0">
              <a:lnSpc>
                <a:spcPts val="2900"/>
              </a:lnSpc>
            </a:pPr>
            <a:r>
              <a:rPr lang="en-US" b="1" sz="2100">
                <a:latin typeface="Arial"/>
              </a:rPr>
              <a:t>RTO</a:t>
            </a:r>
            <a:r>
              <a:rPr lang="zh-TW" sz="2200">
                <a:latin typeface="MingLiU"/>
                <a:ea typeface="MingLiU"/>
              </a:rPr>
              <a:t>原理：把有机废气加热到</a:t>
            </a:r>
            <a:r>
              <a:rPr lang="zh-TW" b="1" sz="2100">
                <a:latin typeface="Arial"/>
                <a:ea typeface="Arial"/>
              </a:rPr>
              <a:t>760</a:t>
            </a:r>
            <a:r>
              <a:rPr lang="zh-TW" sz="2200">
                <a:latin typeface="MingLiU"/>
                <a:ea typeface="MingLiU"/>
              </a:rPr>
              <a:t>摄氏度以上，使废气中的</a:t>
            </a:r>
            <a:r>
              <a:rPr lang="en-US" b="1" sz="2100">
                <a:latin typeface="Arial"/>
              </a:rPr>
              <a:t>VOC</a:t>
            </a:r>
            <a:r>
              <a:rPr lang="zh-TW" sz="2200">
                <a:latin typeface="MingLiU"/>
                <a:ea typeface="MingLiU"/>
              </a:rPr>
              <a:t>在氧化分解成 二氧化碳和水。氧化产生的高温气体流经特制的陶瓷蓄热体，使陶瓷体升温 而</a:t>
            </a:r>
            <a:r>
              <a:rPr lang="zh-CN" sz="2200">
                <a:latin typeface="MingLiU"/>
                <a:ea typeface="MingLiU"/>
              </a:rPr>
              <a:t>“蓄热</a:t>
            </a:r>
            <a:r>
              <a:rPr lang="en-US" sz="2200">
                <a:latin typeface="MingLiU"/>
              </a:rPr>
              <a:t>”</a:t>
            </a:r>
            <a:r>
              <a:rPr lang="zh-TW" sz="2200">
                <a:latin typeface="MingLiU"/>
                <a:ea typeface="MingLiU"/>
              </a:rPr>
              <a:t>,此</a:t>
            </a:r>
            <a:r>
              <a:rPr lang="zh-CN" sz="2200">
                <a:latin typeface="MingLiU"/>
                <a:ea typeface="MingLiU"/>
              </a:rPr>
              <a:t>“蓄热</a:t>
            </a:r>
            <a:r>
              <a:rPr lang="zh-TW" sz="2200">
                <a:latin typeface="MingLiU"/>
                <a:ea typeface="MingLiU"/>
              </a:rPr>
              <a:t>”用于预热后续进入的有机废气。从而节省废气升温 的燃料消耗。陶瓷蓄热体应分成两个（含两个）以上的区或室，每个蓄热室 依次经历蓄热-放热-清扫等程序，周而复始，连续工作。蓄热室</a:t>
            </a:r>
            <a:r>
              <a:rPr lang="zh-CN" sz="2200">
                <a:latin typeface="MingLiU"/>
                <a:ea typeface="MingLiU"/>
              </a:rPr>
              <a:t>“放</a:t>
            </a:r>
            <a:r>
              <a:rPr lang="zh-TW" sz="2200">
                <a:latin typeface="MingLiU"/>
                <a:ea typeface="MingLiU"/>
              </a:rPr>
              <a:t>热”后 应立即引入部分已处理合格的洁净排气对该蓄热室进行清扫（以保证</a:t>
            </a:r>
            <a:r>
              <a:rPr lang="en-US" b="1" sz="2100">
                <a:latin typeface="Arial"/>
              </a:rPr>
              <a:t>VOC</a:t>
            </a:r>
            <a:r>
              <a:rPr lang="zh-TW" sz="2200">
                <a:latin typeface="MingLiU"/>
                <a:ea typeface="MingLiU"/>
              </a:rPr>
              <a:t>去 除率在</a:t>
            </a:r>
            <a:r>
              <a:rPr lang="zh-TW" b="1" sz="2100">
                <a:latin typeface="Arial"/>
                <a:ea typeface="Arial"/>
              </a:rPr>
              <a:t>95%</a:t>
            </a:r>
            <a:r>
              <a:rPr lang="zh-TW" sz="2200">
                <a:latin typeface="MingLiU"/>
                <a:ea typeface="MingLiU"/>
              </a:rPr>
              <a:t>以上）,只有待淸扫完成后才能进入</a:t>
            </a:r>
            <a:r>
              <a:rPr lang="zh-CN" sz="2200">
                <a:latin typeface="MingLiU"/>
                <a:ea typeface="MingLiU"/>
              </a:rPr>
              <a:t>“蓄热</a:t>
            </a:r>
            <a:r>
              <a:rPr lang="en-US" sz="2200">
                <a:latin typeface="MingLiU"/>
              </a:rPr>
              <a:t>"</a:t>
            </a:r>
            <a:r>
              <a:rPr lang="zh-TW" sz="2200">
                <a:latin typeface="MingLiU"/>
                <a:ea typeface="MingLiU"/>
              </a:rPr>
              <a:t>程序。</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358900" y="1866900"/>
            <a:ext cx="8750300" cy="6985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焚烧炉注意事项有哪些？</a:t>
            </a:r>
          </a:p>
        </p:txBody>
      </p:sp>
      <p:sp>
        <p:nvSpPr>
          <p:cNvPr id="3" name=""/>
          <p:cNvSpPr/>
          <p:nvPr/>
        </p:nvSpPr>
        <p:spPr>
          <a:xfrm>
            <a:off x="546100" y="3721100"/>
            <a:ext cx="10414000" cy="12077700"/>
          </a:xfrm>
          <a:prstGeom prst="rect">
            <a:avLst/>
          </a:prstGeom>
          <a:solidFill>
            <a:srgbClr val="FFFFFF"/>
          </a:solidFill>
        </p:spPr>
        <p:txBody>
          <a:bodyPr lIns="0" tIns="0" rIns="0" bIns="0">
            <a:noAutofit/>
          </a:bodyPr>
          <a:p>
            <a:pPr algn="just" indent="647700">
              <a:lnSpc>
                <a:spcPts val="2925"/>
              </a:lnSpc>
              <a:spcAft>
                <a:spcPts val="1890"/>
              </a:spcAft>
            </a:pPr>
            <a:r>
              <a:rPr lang="en-US" b="1" sz="2100">
                <a:latin typeface="Arial"/>
              </a:rPr>
              <a:t>RT0</a:t>
            </a:r>
            <a:r>
              <a:rPr lang="zh-TW" sz="2200">
                <a:latin typeface="MingLiU"/>
                <a:ea typeface="MingLiU"/>
              </a:rPr>
              <a:t>焚烧炉是最近十几年国内兴起的一种</a:t>
            </a:r>
            <a:r>
              <a:rPr lang="en-US" b="1" sz="2100">
                <a:latin typeface="Arial"/>
              </a:rPr>
              <a:t>VOCs</a:t>
            </a:r>
            <a:r>
              <a:rPr lang="zh-TW" sz="2200">
                <a:latin typeface="MingLiU"/>
                <a:ea typeface="MingLiU"/>
              </a:rPr>
              <a:t>有机废气处理技术，适用 于中低风量、中高浓度、成分复杂的有机废气的处理，由于其较高的处理效 率、基本不产生二次污染、运行稳定等优点，受到很多地方环保部门的热捧 </a:t>
            </a:r>
            <a:r>
              <a:rPr lang="en-US" b="1" sz="2100">
                <a:latin typeface="Arial"/>
              </a:rPr>
              <a:t>o</a:t>
            </a:r>
            <a:r>
              <a:rPr lang="zh-TW" sz="2200">
                <a:latin typeface="MingLiU"/>
                <a:ea typeface="MingLiU"/>
              </a:rPr>
              <a:t>但是</a:t>
            </a:r>
            <a:r>
              <a:rPr lang="en-US" b="1" sz="2100">
                <a:latin typeface="Arial"/>
              </a:rPr>
              <a:t>rto</a:t>
            </a:r>
            <a:r>
              <a:rPr lang="zh-TW" sz="2200">
                <a:latin typeface="MingLiU"/>
                <a:ea typeface="MingLiU"/>
              </a:rPr>
              <a:t>焚烧炉注意事项不明确导致的失火、爆炸等安全问题也是需要防 范的。</a:t>
            </a:r>
          </a:p>
          <a:p>
            <a:pPr algn="just" indent="647700">
              <a:lnSpc>
                <a:spcPts val="2900"/>
              </a:lnSpc>
              <a:spcAft>
                <a:spcPts val="1890"/>
              </a:spcAft>
            </a:pPr>
            <a:r>
              <a:rPr lang="zh-TW" sz="2200">
                <a:latin typeface="MingLiU"/>
                <a:ea typeface="MingLiU"/>
              </a:rPr>
              <a:t>部门企业主体装置设计时未考虑使用</a:t>
            </a:r>
            <a:r>
              <a:rPr lang="en-US" b="1" sz="2100">
                <a:latin typeface="Arial"/>
              </a:rPr>
              <a:t>RTO</a:t>
            </a:r>
            <a:r>
              <a:rPr lang="zh-TW" sz="2200">
                <a:latin typeface="MingLiU"/>
                <a:ea typeface="MingLiU"/>
              </a:rPr>
              <a:t>焚烧炉，存在设计上安全措施 不到位、自动化程度不足、实际工况与设备负荷不匹配。</a:t>
            </a:r>
          </a:p>
          <a:p>
            <a:pPr algn="just" indent="647700">
              <a:lnSpc>
                <a:spcPts val="3100"/>
              </a:lnSpc>
              <a:spcAft>
                <a:spcPts val="2100"/>
              </a:spcAft>
            </a:pPr>
            <a:r>
              <a:rPr lang="zh-TW" sz="2200">
                <a:latin typeface="MingLiU"/>
                <a:ea typeface="MingLiU"/>
              </a:rPr>
              <a:t>企业有机废气的成份比较多元化、气量不不乱。精细化工等企业间歇出 产的特点，使得有机废气浓度和废气量都会有间歇性变化。</a:t>
            </a:r>
          </a:p>
          <a:p>
            <a:pPr algn="just" indent="647700">
              <a:lnSpc>
                <a:spcPts val="2800"/>
              </a:lnSpc>
              <a:spcAft>
                <a:spcPts val="2100"/>
              </a:spcAft>
            </a:pPr>
            <a:r>
              <a:rPr lang="zh-TW" sz="2200">
                <a:latin typeface="MingLiU"/>
                <a:ea typeface="MingLiU"/>
              </a:rPr>
              <a:t>部门企业未充分根据自身企业实际，公道选择设备举措措施。出产后实 际工况与</a:t>
            </a:r>
            <a:r>
              <a:rPr lang="en-US" b="1" sz="2100">
                <a:latin typeface="Arial"/>
              </a:rPr>
              <a:t>RTO</a:t>
            </a:r>
            <a:r>
              <a:rPr lang="zh-TW" sz="2200">
                <a:latin typeface="MingLiU"/>
                <a:ea typeface="MingLiU"/>
              </a:rPr>
              <a:t>理想状况相差较大。</a:t>
            </a:r>
          </a:p>
          <a:p>
            <a:pPr algn="just" indent="647700">
              <a:lnSpc>
                <a:spcPts val="2912"/>
              </a:lnSpc>
              <a:spcAft>
                <a:spcPts val="1890"/>
              </a:spcAft>
            </a:pPr>
            <a:r>
              <a:rPr lang="zh-TW" sz="2200">
                <a:latin typeface="MingLiU"/>
                <a:ea typeface="MingLiU"/>
              </a:rPr>
              <a:t>突发性题目的考虑不周，发生突发题目时应对不得当、不及时。</a:t>
            </a:r>
          </a:p>
          <a:p>
            <a:pPr algn="just" indent="647700">
              <a:lnSpc>
                <a:spcPts val="2900"/>
              </a:lnSpc>
              <a:spcAft>
                <a:spcPts val="2100"/>
              </a:spcAft>
            </a:pPr>
            <a:r>
              <a:rPr lang="zh-TW" sz="2200">
                <a:latin typeface="MingLiU"/>
                <a:ea typeface="MingLiU"/>
              </a:rPr>
              <a:t>为了防止</a:t>
            </a:r>
            <a:r>
              <a:rPr lang="en-US" b="1" sz="2100">
                <a:latin typeface="Arial"/>
              </a:rPr>
              <a:t>RT0</a:t>
            </a:r>
            <a:r>
              <a:rPr lang="zh-TW" sz="2200">
                <a:latin typeface="MingLiU"/>
                <a:ea typeface="MingLiU"/>
              </a:rPr>
              <a:t>焚烧炉安全事故的发生、降低事故损失，环保设计単位在 进行</a:t>
            </a:r>
            <a:r>
              <a:rPr lang="en-US" b="1" sz="2100">
                <a:latin typeface="Arial"/>
              </a:rPr>
              <a:t>RTO</a:t>
            </a:r>
            <a:r>
              <a:rPr lang="zh-TW" sz="2200">
                <a:latin typeface="MingLiU"/>
                <a:ea typeface="MingLiU"/>
              </a:rPr>
              <a:t>设计时必需把安全题目放在第一位来考虑，目前比较常见的措施归 纳为以下几点：</a:t>
            </a:r>
          </a:p>
          <a:p>
            <a:pPr algn="just" indent="647700">
              <a:lnSpc>
                <a:spcPts val="2800"/>
              </a:lnSpc>
              <a:spcAft>
                <a:spcPts val="1890"/>
              </a:spcAft>
            </a:pPr>
            <a:r>
              <a:rPr lang="zh-TW" sz="2200">
                <a:latin typeface="MingLiU"/>
                <a:ea typeface="MingLiU"/>
              </a:rPr>
              <a:t>设计职员要了解客户的工艺，明确工艺过程中有机废气的排放特点及可 能存在的突发因素。</a:t>
            </a:r>
          </a:p>
          <a:p>
            <a:pPr algn="just" indent="647700">
              <a:lnSpc>
                <a:spcPts val="2912"/>
              </a:lnSpc>
            </a:pPr>
            <a:r>
              <a:rPr lang="zh-TW" sz="2200">
                <a:latin typeface="MingLiU"/>
                <a:ea typeface="MingLiU"/>
              </a:rPr>
              <a:t>严格控制</a:t>
            </a:r>
            <a:r>
              <a:rPr lang="en-US" b="1" sz="2100">
                <a:latin typeface="Arial"/>
              </a:rPr>
              <a:t>RT0</a:t>
            </a:r>
            <a:r>
              <a:rPr lang="zh-TW" sz="2200">
                <a:latin typeface="MingLiU"/>
                <a:ea typeface="MingLiU"/>
              </a:rPr>
              <a:t>焚烧炉入口有机物的浓度，使其控制在一个安全的水平， 这是预防爆炸的一个最根本的措施。</a:t>
            </a:r>
            <a:r>
              <a:rPr lang="en-US" b="1" sz="2100">
                <a:latin typeface="Arial"/>
              </a:rPr>
              <a:t>RTO</a:t>
            </a:r>
            <a:r>
              <a:rPr lang="zh-TW" sz="2200">
                <a:latin typeface="MingLiU"/>
                <a:ea typeface="MingLiU"/>
              </a:rPr>
              <a:t>本身就是一个点火源，假如入口浓 度已经超过爆炸下 限，即使前面用了防爆风机、管道采用了防静电都无济 于事。因为有机物的爆炸下限跟着气体温度的进步会大幅降低，同时因为化 工企业有机废气的突发性排放，入 口浓度必需远低于爆炸下限。主要措施 有：废气进口及必要的废气支路进口处安装浓度监测仪：对于高浓度废气， </a:t>
            </a:r>
            <a:r>
              <a:rPr lang="en-US" b="1" sz="2100">
                <a:latin typeface="Arial"/>
              </a:rPr>
              <a:t>RTO</a:t>
            </a:r>
            <a:r>
              <a:rPr lang="zh-TW" sz="2200">
                <a:latin typeface="MingLiU"/>
                <a:ea typeface="MingLiU"/>
              </a:rPr>
              <a:t>进口加稀释风阀；废气进口加缓冲罐， 缓冲罐的体积要设计得当；浓度 监测仪、稀释风阀、</a:t>
            </a:r>
            <a:r>
              <a:rPr lang="en-US" b="1" sz="2100">
                <a:latin typeface="Arial"/>
              </a:rPr>
              <a:t>RTO</a:t>
            </a:r>
            <a:r>
              <a:rPr lang="zh-TW" sz="2200">
                <a:latin typeface="MingLiU"/>
                <a:ea typeface="MingLiU"/>
              </a:rPr>
              <a:t>风机等仪器设备之间的连锁控制，对突发题目第一 时间做出准确的动作。</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70100" y="1879600"/>
            <a:ext cx="7315200" cy="6858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的热效率怎么计算?</a:t>
            </a:r>
          </a:p>
        </p:txBody>
      </p:sp>
      <p:sp>
        <p:nvSpPr>
          <p:cNvPr id="3" name=""/>
          <p:cNvSpPr/>
          <p:nvPr/>
        </p:nvSpPr>
        <p:spPr>
          <a:xfrm>
            <a:off x="558800" y="3721100"/>
            <a:ext cx="10388600" cy="7302500"/>
          </a:xfrm>
          <a:prstGeom prst="rect">
            <a:avLst/>
          </a:prstGeom>
          <a:solidFill>
            <a:srgbClr val="FFFFFF"/>
          </a:solidFill>
        </p:spPr>
        <p:txBody>
          <a:bodyPr lIns="0" tIns="0" rIns="0" bIns="0">
            <a:noAutofit/>
          </a:bodyPr>
          <a:p>
            <a:pPr algn="just" indent="635000">
              <a:lnSpc>
                <a:spcPts val="3000"/>
              </a:lnSpc>
              <a:spcAft>
                <a:spcPts val="1680"/>
              </a:spcAft>
            </a:pPr>
            <a:r>
              <a:rPr lang="en-US" b="1" sz="2100">
                <a:latin typeface="Arial"/>
              </a:rPr>
              <a:t>RTO</a:t>
            </a:r>
            <a:r>
              <a:rPr lang="zh-TW" sz="2200">
                <a:latin typeface="MingLiU"/>
                <a:ea typeface="MingLiU"/>
              </a:rPr>
              <a:t>热效率的含义是：对于特定热能转换装置，其有效输出的能量与输 入的能量之比，是无量纲指标，一般用百分比表示。</a:t>
            </a:r>
          </a:p>
          <a:p>
            <a:pPr algn="just" indent="635000">
              <a:lnSpc>
                <a:spcPts val="3200"/>
              </a:lnSpc>
            </a:pPr>
            <a:r>
              <a:rPr lang="en-US" b="1" sz="2100">
                <a:latin typeface="Arial"/>
              </a:rPr>
              <a:t>RTO</a:t>
            </a:r>
            <a:r>
              <a:rPr lang="zh-TW" sz="2200">
                <a:latin typeface="MingLiU"/>
                <a:ea typeface="MingLiU"/>
              </a:rPr>
              <a:t>热效率公式本身是与有序度指标”炳变</a:t>
            </a:r>
            <a:r>
              <a:rPr lang="zh-CN" sz="2200">
                <a:latin typeface="MingLiU"/>
                <a:ea typeface="MingLiU"/>
              </a:rPr>
              <a:t>”(用</a:t>
            </a:r>
            <a:r>
              <a:rPr lang="zh-TW" sz="2200">
                <a:latin typeface="MingLiU"/>
                <a:ea typeface="MingLiU"/>
              </a:rPr>
              <a:t>简化的</a:t>
            </a:r>
            <a:r>
              <a:rPr lang="en-US" b="1" sz="2100">
                <a:latin typeface="Arial"/>
              </a:rPr>
              <a:t>S</a:t>
            </a:r>
            <a:r>
              <a:rPr lang="zh-TW" sz="2200">
                <a:latin typeface="MingLiU"/>
                <a:ea typeface="MingLiU"/>
              </a:rPr>
              <a:t>表示)有联系的. 即</a:t>
            </a:r>
          </a:p>
          <a:p>
            <a:pPr indent="609600">
              <a:lnSpc>
                <a:spcPct val="94000"/>
              </a:lnSpc>
              <a:spcAft>
                <a:spcPts val="280"/>
              </a:spcAft>
            </a:pPr>
            <a:r>
              <a:rPr lang="en-US" cap="small" sz="2400">
                <a:latin typeface="Arial"/>
              </a:rPr>
              <a:t>ti</a:t>
            </a:r>
            <a:r>
              <a:rPr lang="en-US" b="1" sz="2100">
                <a:latin typeface="Arial"/>
              </a:rPr>
              <a:t> s=A/Q=1 -(T2/T1)</a:t>
            </a:r>
            <a:r>
              <a:rPr lang="zh-TW" sz="2200">
                <a:latin typeface="MingLiU"/>
                <a:ea typeface="MingLiU"/>
              </a:rPr>
              <a:t>编辑不规范</a:t>
            </a:r>
          </a:p>
          <a:p>
            <a:pPr indent="609600">
              <a:lnSpc>
                <a:spcPct val="120000"/>
              </a:lnSpc>
            </a:pPr>
            <a:r>
              <a:rPr lang="zh-TW" b="1" sz="2100">
                <a:latin typeface="Arial"/>
                <a:ea typeface="Arial"/>
              </a:rPr>
              <a:t>=1 </a:t>
            </a:r>
            <a:r>
              <a:rPr lang="en-US" b="1" sz="2100">
                <a:latin typeface="Arial"/>
              </a:rPr>
              <a:t>-(T2/Q1) S </a:t>
            </a:r>
            <a:r>
              <a:rPr lang="zh-TW" b="1" sz="2100">
                <a:latin typeface="Arial"/>
                <a:ea typeface="Arial"/>
              </a:rPr>
              <a:t>(4)</a:t>
            </a:r>
          </a:p>
          <a:p>
            <a:pPr algn="just" indent="635000">
              <a:lnSpc>
                <a:spcPts val="2800"/>
              </a:lnSpc>
              <a:spcAft>
                <a:spcPts val="280"/>
              </a:spcAft>
            </a:pPr>
            <a:r>
              <a:rPr lang="zh-TW" sz="2200">
                <a:latin typeface="MingLiU"/>
                <a:ea typeface="MingLiU"/>
              </a:rPr>
              <a:t>若当热机内的微观粒子的运动有序，并向宏观有序发展(做功)时，即 炳</a:t>
            </a:r>
            <a:r>
              <a:rPr lang="en-US" b="1" sz="2100">
                <a:latin typeface="Arial"/>
              </a:rPr>
              <a:t>ST0,</a:t>
            </a:r>
            <a:r>
              <a:rPr lang="zh-TW" sz="2200">
                <a:latin typeface="MingLiU"/>
                <a:ea typeface="MingLiU"/>
              </a:rPr>
              <a:t>则</a:t>
            </a:r>
            <a:r>
              <a:rPr lang="en-US" b="1" sz="2100">
                <a:latin typeface="Arial"/>
              </a:rPr>
              <a:t>(T2/Q1 </a:t>
            </a:r>
            <a:r>
              <a:rPr lang="zh-TW" b="1" sz="2100">
                <a:latin typeface="Arial"/>
                <a:ea typeface="Arial"/>
              </a:rPr>
              <a:t>) </a:t>
            </a:r>
            <a:r>
              <a:rPr lang="en-US" b="1" sz="2100">
                <a:latin typeface="Arial"/>
              </a:rPr>
              <a:t>ST0,</a:t>
            </a:r>
          </a:p>
          <a:p>
            <a:pPr indent="609600">
              <a:lnSpc>
                <a:spcPct val="115000"/>
              </a:lnSpc>
            </a:pPr>
            <a:r>
              <a:rPr lang="en-US" b="1" sz="2100">
                <a:latin typeface="Arial"/>
              </a:rPr>
              <a:t>T1 S~&gt;1</a:t>
            </a:r>
          </a:p>
          <a:p>
            <a:pPr indent="609600">
              <a:lnSpc>
                <a:spcPts val="2800"/>
              </a:lnSpc>
            </a:pPr>
            <a:r>
              <a:rPr lang="zh-TW" sz="2200">
                <a:latin typeface="MingLiU"/>
                <a:ea typeface="MingLiU"/>
              </a:rPr>
              <a:t>如果微观粒子的运动无序时，</a:t>
            </a:r>
            <a:r>
              <a:rPr lang="en-US" b="1" sz="2100">
                <a:latin typeface="Arial"/>
              </a:rPr>
              <a:t>0Wn«1.</a:t>
            </a:r>
          </a:p>
          <a:p>
            <a:pPr indent="609600">
              <a:lnSpc>
                <a:spcPts val="2900"/>
              </a:lnSpc>
              <a:spcAft>
                <a:spcPts val="280"/>
              </a:spcAft>
            </a:pPr>
            <a:r>
              <a:rPr lang="zh-TW" sz="2200">
                <a:latin typeface="MingLiU"/>
                <a:ea typeface="MingLiU"/>
              </a:rPr>
              <a:t>如果让⑷式中的</a:t>
            </a:r>
            <a:r>
              <a:rPr lang="en-US" b="1" sz="2100">
                <a:latin typeface="Arial"/>
              </a:rPr>
              <a:t>Q</a:t>
            </a:r>
            <a:r>
              <a:rPr lang="zh-TW" sz="2200">
                <a:latin typeface="MingLiU"/>
                <a:ea typeface="MingLiU"/>
              </a:rPr>
              <a:t>用系统总的可做功的能量表示，即</a:t>
            </a:r>
          </a:p>
          <a:p>
            <a:pPr indent="609600">
              <a:lnSpc>
                <a:spcPct val="120000"/>
              </a:lnSpc>
            </a:pPr>
            <a:r>
              <a:rPr lang="en-US" b="1" sz="2100">
                <a:latin typeface="Arial"/>
              </a:rPr>
              <a:t>Q=3PV</a:t>
            </a:r>
            <a:r>
              <a:rPr lang="zh-TW" sz="2200">
                <a:latin typeface="MingLiU"/>
                <a:ea typeface="MingLiU"/>
              </a:rPr>
              <a:t>或</a:t>
            </a:r>
            <a:r>
              <a:rPr lang="en-US" b="1" sz="2100">
                <a:latin typeface="Arial"/>
              </a:rPr>
              <a:t>Q=U=3PV</a:t>
            </a:r>
          </a:p>
          <a:p>
            <a:pPr indent="609600">
              <a:lnSpc>
                <a:spcPts val="2900"/>
              </a:lnSpc>
              <a:spcAft>
                <a:spcPts val="280"/>
              </a:spcAft>
            </a:pPr>
            <a:r>
              <a:rPr lang="zh-TW" sz="2200">
                <a:latin typeface="MingLiU"/>
                <a:ea typeface="MingLiU"/>
              </a:rPr>
              <a:t>则传统热机的热效率</a:t>
            </a:r>
          </a:p>
          <a:p>
            <a:pPr indent="609600">
              <a:lnSpc>
                <a:spcPct val="120000"/>
              </a:lnSpc>
            </a:pPr>
            <a:r>
              <a:rPr lang="en-US" b="1" sz="2100">
                <a:latin typeface="Arial"/>
              </a:rPr>
              <a:t>T1 </a:t>
            </a:r>
            <a:r>
              <a:rPr lang="zh-TW" b="1" sz="2100">
                <a:latin typeface="Arial"/>
                <a:ea typeface="Arial"/>
              </a:rPr>
              <a:t>0 </a:t>
            </a:r>
            <a:r>
              <a:rPr lang="zh-TW" sz="2200">
                <a:latin typeface="MingLiU"/>
                <a:ea typeface="MingLiU"/>
              </a:rPr>
              <a:t>二 </a:t>
            </a:r>
            <a:r>
              <a:rPr lang="en-US" b="1" sz="2100">
                <a:latin typeface="Arial"/>
              </a:rPr>
              <a:t>A/Q </a:t>
            </a:r>
            <a:r>
              <a:rPr lang="zh-TW" sz="2200">
                <a:latin typeface="MingLiU"/>
                <a:ea typeface="MingLiU"/>
              </a:rPr>
              <a:t>二 </a:t>
            </a:r>
            <a:r>
              <a:rPr lang="en-US" b="1" sz="2100">
                <a:latin typeface="Arial"/>
              </a:rPr>
              <a:t>PV/3PV</a:t>
            </a:r>
          </a:p>
          <a:p>
            <a:pPr indent="609600">
              <a:lnSpc>
                <a:spcPct val="120000"/>
              </a:lnSpc>
              <a:spcAft>
                <a:spcPts val="1680"/>
              </a:spcAft>
            </a:pPr>
            <a:r>
              <a:rPr lang="zh-TW" b="1" sz="2100">
                <a:latin typeface="Arial"/>
                <a:ea typeface="Arial"/>
              </a:rPr>
              <a:t>=1/3</a:t>
            </a:r>
          </a:p>
          <a:p>
            <a:pPr indent="635000">
              <a:lnSpc>
                <a:spcPts val="2900"/>
              </a:lnSpc>
            </a:pPr>
            <a:r>
              <a:rPr lang="en-US" b="1" sz="2100">
                <a:latin typeface="Arial"/>
              </a:rPr>
              <a:t>RTO</a:t>
            </a:r>
            <a:r>
              <a:rPr lang="zh-TW" sz="2200">
                <a:latin typeface="MingLiU"/>
                <a:ea typeface="MingLiU"/>
              </a:rPr>
              <a:t>可以实现非常高水平的</a:t>
            </a:r>
            <a:r>
              <a:rPr lang="en-US" b="1" sz="2100">
                <a:latin typeface="Arial"/>
              </a:rPr>
              <a:t>VOCs</a:t>
            </a:r>
            <a:r>
              <a:rPr lang="zh-TW" sz="2200">
                <a:latin typeface="MingLiU"/>
                <a:ea typeface="MingLiU"/>
              </a:rPr>
              <a:t>破坏。定义这些最佳条件的参教，历来 被描述为</a:t>
            </a:r>
            <a:r>
              <a:rPr lang="en-US" b="1" sz="2100">
                <a:latin typeface="Arial"/>
              </a:rPr>
              <a:t>“3T” </a:t>
            </a:r>
            <a:r>
              <a:rPr lang="zh-TW" b="1" sz="2100">
                <a:latin typeface="Arial"/>
                <a:ea typeface="Arial"/>
              </a:rPr>
              <a:t>:</a:t>
            </a:r>
            <a:r>
              <a:rPr lang="zh-TW" sz="2200">
                <a:latin typeface="MingLiU"/>
                <a:ea typeface="MingLiU"/>
              </a:rPr>
              <a:t>时间、温度和湍流。第四个也必须包括：过量的氧气。这 四个参数设置在适当的范围内，</a:t>
            </a:r>
            <a:r>
              <a:rPr lang="en-US" b="1" sz="2100">
                <a:latin typeface="Arial"/>
              </a:rPr>
              <a:t>VOC</a:t>
            </a:r>
            <a:r>
              <a:rPr lang="zh-TW" sz="2200">
                <a:latin typeface="MingLiU"/>
                <a:ea typeface="MingLiU"/>
              </a:rPr>
              <a:t>的破坏效率可以达到</a:t>
            </a:r>
            <a:r>
              <a:rPr lang="en-US" b="1" sz="2100">
                <a:latin typeface="Arial"/>
              </a:rPr>
              <a:t>99. </a:t>
            </a:r>
            <a:r>
              <a:rPr lang="zh-TW" b="1" sz="2100">
                <a:latin typeface="Arial"/>
                <a:ea typeface="Arial"/>
              </a:rPr>
              <a:t>99%</a:t>
            </a:r>
            <a:r>
              <a:rPr lang="zh-TW" sz="2200">
                <a:latin typeface="MingLiU"/>
                <a:ea typeface="MingLiU"/>
              </a:rPr>
              <a:t>以上。</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028700" y="1943100"/>
            <a:ext cx="9461500" cy="6731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焚烧炉蓄热材最高温度是?</a:t>
            </a:r>
          </a:p>
        </p:txBody>
      </p:sp>
      <p:sp>
        <p:nvSpPr>
          <p:cNvPr id="3" name=""/>
          <p:cNvSpPr/>
          <p:nvPr/>
        </p:nvSpPr>
        <p:spPr>
          <a:xfrm>
            <a:off x="558800" y="3721100"/>
            <a:ext cx="10401300" cy="10972800"/>
          </a:xfrm>
          <a:prstGeom prst="rect">
            <a:avLst/>
          </a:prstGeom>
          <a:solidFill>
            <a:srgbClr val="FFFFFF"/>
          </a:solidFill>
        </p:spPr>
        <p:txBody>
          <a:bodyPr lIns="0" tIns="0" rIns="0" bIns="0">
            <a:noAutofit/>
          </a:bodyPr>
          <a:p>
            <a:pPr algn="just" indent="622300">
              <a:lnSpc>
                <a:spcPts val="3000"/>
              </a:lnSpc>
              <a:spcAft>
                <a:spcPts val="1960"/>
              </a:spcAft>
            </a:pPr>
            <a:r>
              <a:rPr lang="en-US" b="1" sz="2100">
                <a:latin typeface="Arial"/>
              </a:rPr>
              <a:t>RT0</a:t>
            </a:r>
            <a:r>
              <a:rPr lang="zh-TW" sz="2200">
                <a:latin typeface="MingLiU"/>
                <a:ea typeface="MingLiU"/>
              </a:rPr>
              <a:t>焚烧炉装置的操作温度一般为</a:t>
            </a:r>
            <a:r>
              <a:rPr lang="en-US" b="1" sz="2100">
                <a:latin typeface="Arial"/>
              </a:rPr>
              <a:t>750~950°C,</a:t>
            </a:r>
            <a:r>
              <a:rPr lang="zh-TW" sz="2200">
                <a:latin typeface="MingLiU"/>
                <a:ea typeface="MingLiU"/>
              </a:rPr>
              <a:t>因此要选用</a:t>
            </a:r>
            <a:r>
              <a:rPr lang="en-US" b="1" sz="2100">
                <a:latin typeface="Arial"/>
              </a:rPr>
              <a:t>rt</a:t>
            </a:r>
            <a:r>
              <a:rPr lang="en-US" sz="2200">
                <a:latin typeface="MingLiU"/>
              </a:rPr>
              <a:t>。</a:t>
            </a:r>
            <a:r>
              <a:rPr lang="zh-TW" sz="2200">
                <a:latin typeface="MingLiU"/>
                <a:ea typeface="MingLiU"/>
              </a:rPr>
              <a:t>焚烧炉蓄 热材最高温度要在</a:t>
            </a:r>
            <a:r>
              <a:rPr lang="zh-TW" b="1" sz="2100">
                <a:latin typeface="Arial"/>
                <a:ea typeface="Arial"/>
              </a:rPr>
              <a:t>1200</a:t>
            </a:r>
            <a:r>
              <a:rPr lang="en-US" b="1" sz="2100">
                <a:latin typeface="Arial"/>
              </a:rPr>
              <a:t>°C</a:t>
            </a:r>
            <a:r>
              <a:rPr lang="zh-TW" sz="2200">
                <a:latin typeface="MingLiU"/>
                <a:ea typeface="MingLiU"/>
              </a:rPr>
              <a:t>以上的材质作为蓄热体，通常用陶瓷材料。</a:t>
            </a:r>
          </a:p>
          <a:p>
            <a:pPr algn="just" indent="622300">
              <a:lnSpc>
                <a:spcPts val="2900"/>
              </a:lnSpc>
              <a:spcAft>
                <a:spcPts val="2240"/>
              </a:spcAft>
            </a:pPr>
            <a:r>
              <a:rPr lang="en-US" b="1" sz="2100">
                <a:latin typeface="Arial"/>
              </a:rPr>
              <a:t>RT0</a:t>
            </a:r>
            <a:r>
              <a:rPr lang="zh-TW" sz="2200">
                <a:latin typeface="MingLiU"/>
                <a:ea typeface="MingLiU"/>
              </a:rPr>
              <a:t>蓄热体，也称蓄热填充物，是</a:t>
            </a:r>
            <a:r>
              <a:rPr lang="en-US" b="1" sz="2100">
                <a:latin typeface="Arial"/>
              </a:rPr>
              <a:t>RT0</a:t>
            </a:r>
            <a:r>
              <a:rPr lang="zh-TW" sz="2200">
                <a:latin typeface="MingLiU"/>
                <a:ea typeface="MingLiU"/>
              </a:rPr>
              <a:t>焚烧炉装置中的一个重要组成部门 ,它相称于一个换热器，即蓄热式换热器。其作用是：当冷的废气通过热的 蓄热体时，蓄热体将储存的热量开释，使废气加热到所需的预热温度而蓄热 体本身被冷却（冷周期）；预热后的气体进入燃烧室，经反应后热的净化气 通过冷的蓄热体时，蓄热体吸收净化气体的热量，负气体冷却而蓄热体本身 被加热（热周期）。作为有机废气净化装置的</a:t>
            </a:r>
            <a:r>
              <a:rPr lang="en-US" b="1" sz="2100">
                <a:latin typeface="Arial"/>
              </a:rPr>
              <a:t>RT0</a:t>
            </a:r>
            <a:r>
              <a:rPr lang="zh-TW" sz="2200">
                <a:latin typeface="MingLiU"/>
                <a:ea typeface="MingLiU"/>
              </a:rPr>
              <a:t>焚烧炉来讲，对蓄热体的 要求主要包括：蓄热体材质的物理、化学机能，蓄热体结构的机械机能，以 及蓄热体儿何结构的流体力学和换热机能。</a:t>
            </a:r>
          </a:p>
          <a:p>
            <a:pPr algn="just" indent="622300">
              <a:lnSpc>
                <a:spcPts val="2833"/>
              </a:lnSpc>
              <a:spcAft>
                <a:spcPts val="1960"/>
              </a:spcAft>
            </a:pPr>
            <a:r>
              <a:rPr lang="zh-TW" sz="2200">
                <a:latin typeface="MingLiU"/>
                <a:ea typeface="MingLiU"/>
              </a:rPr>
              <a:t>具有较高的热容量蓄热体蓄热能力的大小主要取决于其质量及其材料的 密度和比热容。密度与比热容之积越大，则表示其单位容积的蓄热能力也大 ,即在达到同样的蓄热量情况下，装置的容积可以做得小些。因此，蓄热体 的材料应具有高密度和高比热容的特性。</a:t>
            </a:r>
          </a:p>
          <a:p>
            <a:pPr algn="just" indent="622300">
              <a:lnSpc>
                <a:spcPts val="2900"/>
              </a:lnSpc>
              <a:spcAft>
                <a:spcPts val="1960"/>
              </a:spcAft>
            </a:pPr>
            <a:r>
              <a:rPr lang="zh-TW" sz="2200">
                <a:latin typeface="MingLiU"/>
                <a:ea typeface="MingLiU"/>
              </a:rPr>
              <a:t>具有良好的热传机能和优良的导热和热辐射机能即在冷周期时能将热量 迅速传递给较冷的废气；而在热周期时又能迅速吸收净化气的热量。</a:t>
            </a:r>
          </a:p>
          <a:p>
            <a:pPr algn="just" indent="622300">
              <a:lnSpc>
                <a:spcPts val="2900"/>
              </a:lnSpc>
              <a:spcAft>
                <a:spcPts val="1960"/>
              </a:spcAft>
            </a:pPr>
            <a:r>
              <a:rPr lang="zh-TW" sz="2200">
                <a:latin typeface="MingLiU"/>
                <a:ea typeface="MingLiU"/>
              </a:rPr>
              <a:t>具有良好的抗热震机能由于蓄热体是处于周期性的冷却和加热状态，所 以必需能抵挡常常冷、热交替的温度变化。若蓄热体不能经受反复的温度变 化，则蓄热体就会破碎而堵塞气畅通流畅道，从而使床层压降升高，甚至不 能操纵。</a:t>
            </a:r>
          </a:p>
          <a:p>
            <a:pPr algn="just" indent="622300">
              <a:lnSpc>
                <a:spcPts val="2800"/>
              </a:lnSpc>
              <a:spcAft>
                <a:spcPts val="1960"/>
              </a:spcAft>
            </a:pPr>
            <a:r>
              <a:rPr lang="zh-TW" sz="2200">
                <a:latin typeface="MingLiU"/>
                <a:ea typeface="MingLiU"/>
              </a:rPr>
              <a:t>在高温下具有足够的机械强度陶瓷材料自身很重，不答应受压而破裂， 否则会增加床层的阻力。</a:t>
            </a:r>
          </a:p>
          <a:p>
            <a:pPr algn="just" indent="622300">
              <a:lnSpc>
                <a:spcPts val="3100"/>
              </a:lnSpc>
            </a:pPr>
            <a:r>
              <a:rPr lang="zh-TW" sz="2200">
                <a:latin typeface="MingLiU"/>
                <a:ea typeface="MingLiU"/>
              </a:rPr>
              <a:t>抗高温氧化和耐化学侵蚀例如能耐废气燃烧后产生的</a:t>
            </a:r>
            <a:r>
              <a:rPr lang="en-US" b="1" sz="2100">
                <a:latin typeface="Arial"/>
              </a:rPr>
              <a:t>S02</a:t>
            </a:r>
            <a:r>
              <a:rPr lang="en-US" sz="2200">
                <a:latin typeface="MingLiU"/>
              </a:rPr>
              <a:t>、</a:t>
            </a:r>
            <a:r>
              <a:rPr lang="en-US" b="1" sz="2100">
                <a:latin typeface="Arial"/>
              </a:rPr>
              <a:t>HCI</a:t>
            </a:r>
            <a:r>
              <a:rPr lang="zh-TW" sz="2200">
                <a:latin typeface="MingLiU"/>
                <a:ea typeface="MingLiU"/>
              </a:rPr>
              <a:t>等侵蚀性 气体。</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82800" y="1930400"/>
            <a:ext cx="7289800" cy="6858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蓄热体通道有多长？</a:t>
            </a:r>
          </a:p>
        </p:txBody>
      </p:sp>
      <p:sp>
        <p:nvSpPr>
          <p:cNvPr id="3" name=""/>
          <p:cNvSpPr/>
          <p:nvPr/>
        </p:nvSpPr>
        <p:spPr>
          <a:xfrm>
            <a:off x="546100" y="3721100"/>
            <a:ext cx="10414000" cy="11722100"/>
          </a:xfrm>
          <a:prstGeom prst="rect">
            <a:avLst/>
          </a:prstGeom>
          <a:solidFill>
            <a:srgbClr val="FFFFFF"/>
          </a:solidFill>
        </p:spPr>
        <p:txBody>
          <a:bodyPr lIns="0" tIns="0" rIns="0" bIns="0">
            <a:noAutofit/>
          </a:bodyPr>
          <a:p>
            <a:pPr algn="just" indent="660400">
              <a:lnSpc>
                <a:spcPts val="2875"/>
              </a:lnSpc>
              <a:spcAft>
                <a:spcPts val="2030"/>
              </a:spcAft>
            </a:pPr>
            <a:r>
              <a:rPr lang="en-US" b="1" sz="2100">
                <a:latin typeface="Arial"/>
              </a:rPr>
              <a:t>RTO</a:t>
            </a:r>
            <a:r>
              <a:rPr lang="zh-TW" sz="2200">
                <a:latin typeface="MingLiU"/>
                <a:ea typeface="MingLiU"/>
              </a:rPr>
              <a:t>金属类蓄热体如钢、铝等材料只能用于低温或中温场合。而</a:t>
            </a:r>
            <a:r>
              <a:rPr lang="en-US" b="1" sz="2100">
                <a:latin typeface="Arial"/>
              </a:rPr>
              <a:t>RTO</a:t>
            </a:r>
            <a:r>
              <a:rPr lang="zh-TW" sz="2200">
                <a:latin typeface="MingLiU"/>
                <a:ea typeface="MingLiU"/>
              </a:rPr>
              <a:t>装和 金属两种，金属类蓄热体如钢、铝等材料只能用于低温或中温场合。而</a:t>
            </a:r>
            <a:r>
              <a:rPr lang="en-US" b="1" sz="2100">
                <a:latin typeface="Arial"/>
              </a:rPr>
              <a:t>RT0 </a:t>
            </a:r>
            <a:r>
              <a:rPr lang="zh-TW" sz="2200">
                <a:latin typeface="MingLiU"/>
                <a:ea typeface="MingLiU"/>
              </a:rPr>
              <a:t>装置的操作温度较高，因此不能用金属材料。而陶瓷材料具有优良的耐高温 、抗氧化、耐腐蚀等特点以及机械强度好、价廉等优点，性能基本满足</a:t>
            </a:r>
            <a:r>
              <a:rPr lang="en-US" b="1" sz="2100">
                <a:latin typeface="Arial"/>
              </a:rPr>
              <a:t>RT0 </a:t>
            </a:r>
            <a:r>
              <a:rPr lang="zh-TW" sz="2200">
                <a:latin typeface="MingLiU"/>
                <a:ea typeface="MingLiU"/>
              </a:rPr>
              <a:t>的要求，所以目前</a:t>
            </a:r>
            <a:r>
              <a:rPr lang="en-US" b="1" sz="2100">
                <a:latin typeface="Arial"/>
              </a:rPr>
              <a:t>RT0</a:t>
            </a:r>
            <a:r>
              <a:rPr lang="zh-TW" sz="2200">
                <a:latin typeface="MingLiU"/>
                <a:ea typeface="MingLiU"/>
              </a:rPr>
              <a:t>普遍采用陶瓷材料作为蓄热体。</a:t>
            </a:r>
          </a:p>
          <a:p>
            <a:pPr algn="just" indent="660400">
              <a:lnSpc>
                <a:spcPts val="2920"/>
              </a:lnSpc>
              <a:spcAft>
                <a:spcPts val="2030"/>
              </a:spcAft>
            </a:pPr>
            <a:r>
              <a:rPr lang="zh-TW" sz="2200">
                <a:latin typeface="MingLiU"/>
                <a:ea typeface="MingLiU"/>
              </a:rPr>
              <a:t>目前常用的蓄热体包括散堆材料(颗粒填料，如矩鞍环)和规整填料(如 蜂窝 墳料和板波纟文墳料)。为了降低床层阻力，目前在</a:t>
            </a:r>
            <a:r>
              <a:rPr lang="en-US" b="1" sz="2100">
                <a:latin typeface="Arial"/>
              </a:rPr>
              <a:t>RTO</a:t>
            </a:r>
            <a:r>
              <a:rPr lang="zh-TW" sz="2200">
                <a:latin typeface="MingLiU"/>
                <a:ea typeface="MingLiU"/>
              </a:rPr>
              <a:t>装置中大多采用 规整填料，特别是蜂窝状陶瓷蓄热体，蜂窝陶瓷蓄热体与其它蓄热体(如陶 瓷球等)相比具有 比表面积大、阻力损失小、热胀冷缩系数小、抗热性能好 等特点。蜂窝陶瓷蓄热体 的材质可以根据使用温度的需求选用陶土、莫来 石、堇青石、石英陶瓷等材质。</a:t>
            </a:r>
          </a:p>
          <a:p>
            <a:pPr algn="just" indent="660400">
              <a:lnSpc>
                <a:spcPts val="2800"/>
              </a:lnSpc>
              <a:spcAft>
                <a:spcPts val="2030"/>
              </a:spcAft>
            </a:pPr>
            <a:r>
              <a:rPr lang="zh-TW" sz="2200">
                <a:latin typeface="MingLiU"/>
                <a:ea typeface="MingLiU"/>
              </a:rPr>
              <a:t>陶瓷</a:t>
            </a:r>
            <a:r>
              <a:rPr lang="en-US" b="1" sz="2100">
                <a:latin typeface="Arial"/>
              </a:rPr>
              <a:t>rto </a:t>
            </a:r>
            <a:r>
              <a:rPr lang="zh-TW" sz="2200">
                <a:latin typeface="MingLiU"/>
                <a:ea typeface="MingLiU"/>
              </a:rPr>
              <a:t>蓄热体通道一般为 </a:t>
            </a:r>
            <a:r>
              <a:rPr lang="zh-TW" b="1" sz="2100">
                <a:latin typeface="Arial"/>
                <a:ea typeface="Arial"/>
              </a:rPr>
              <a:t>1</a:t>
            </a:r>
            <a:r>
              <a:rPr lang="en-US" b="1" sz="2100">
                <a:latin typeface="Arial"/>
              </a:rPr>
              <a:t>50mm* </a:t>
            </a:r>
            <a:r>
              <a:rPr lang="zh-TW" b="1" sz="2100">
                <a:latin typeface="Arial"/>
                <a:ea typeface="Arial"/>
              </a:rPr>
              <a:t>1</a:t>
            </a:r>
            <a:r>
              <a:rPr lang="en-US" b="1" sz="2100">
                <a:latin typeface="Arial"/>
              </a:rPr>
              <a:t>50mm* </a:t>
            </a:r>
            <a:r>
              <a:rPr lang="zh-TW" b="1" sz="2100">
                <a:latin typeface="Arial"/>
                <a:ea typeface="Arial"/>
              </a:rPr>
              <a:t>1</a:t>
            </a:r>
            <a:r>
              <a:rPr lang="en-US" b="1" sz="2100">
                <a:latin typeface="Arial"/>
              </a:rPr>
              <a:t>50mm </a:t>
            </a:r>
            <a:r>
              <a:rPr lang="zh-TW" sz="2200">
                <a:latin typeface="MingLiU"/>
                <a:ea typeface="MingLiU"/>
              </a:rPr>
              <a:t>或 </a:t>
            </a:r>
            <a:r>
              <a:rPr lang="zh-TW" b="1" sz="2100">
                <a:latin typeface="Arial"/>
                <a:ea typeface="Arial"/>
              </a:rPr>
              <a:t>1</a:t>
            </a:r>
            <a:r>
              <a:rPr lang="en-US" b="1" sz="2100">
                <a:latin typeface="Arial"/>
              </a:rPr>
              <a:t>50mm*150mm*300mm </a:t>
            </a:r>
            <a:r>
              <a:rPr lang="zh-TW" sz="2200">
                <a:latin typeface="MingLiU"/>
                <a:ea typeface="MingLiU"/>
              </a:rPr>
              <a:t>的 柱状蓄热体，并整砌于</a:t>
            </a:r>
            <a:r>
              <a:rPr lang="en-US" b="1" sz="2100">
                <a:latin typeface="Arial"/>
              </a:rPr>
              <a:t>RTO</a:t>
            </a:r>
            <a:r>
              <a:rPr lang="zh-TW" sz="2200">
                <a:latin typeface="MingLiU"/>
                <a:ea typeface="MingLiU"/>
              </a:rPr>
              <a:t>的蓄热室中。</a:t>
            </a:r>
          </a:p>
          <a:p>
            <a:pPr algn="just" indent="660400">
              <a:lnSpc>
                <a:spcPts val="2900"/>
              </a:lnSpc>
              <a:spcAft>
                <a:spcPts val="2030"/>
              </a:spcAft>
            </a:pPr>
            <a:r>
              <a:rPr lang="zh-TW" sz="2200">
                <a:latin typeface="MingLiU"/>
                <a:ea typeface="MingLiU"/>
              </a:rPr>
              <a:t>最近我国蓄热体市场上出现了新型的多层板片组合式陶瓷蜂窝填料 </a:t>
            </a:r>
            <a:r>
              <a:rPr lang="en-US" b="1" sz="2100">
                <a:latin typeface="Arial"/>
              </a:rPr>
              <a:t>(multi layer-media, MLMD,</a:t>
            </a:r>
            <a:r>
              <a:rPr lang="zh-TW" sz="2200">
                <a:latin typeface="MingLiU"/>
                <a:ea typeface="MingLiU"/>
              </a:rPr>
              <a:t>该材料的特点在于每个薄片上开有沟槽，两片 组合后构成内部相通的通道，使气流可以横向和纵向的通过填料，在达到相 同的热效率条件下，所需的容积比传统的陶瓷蜂窝体少，并且堆体密度、比 表面积、孔隙率等与传统的陶瓷蜂窝体性能接近。</a:t>
            </a:r>
          </a:p>
          <a:p>
            <a:pPr algn="just" indent="660400">
              <a:lnSpc>
                <a:spcPts val="2880"/>
              </a:lnSpc>
              <a:spcAft>
                <a:spcPts val="2240"/>
              </a:spcAft>
            </a:pPr>
            <a:r>
              <a:rPr lang="zh-TW" sz="2200">
                <a:latin typeface="MingLiU"/>
                <a:ea typeface="MingLiU"/>
              </a:rPr>
              <a:t>就蓄热体材质的比热容来说，铝瓷、莫来石、致密堇青石、堇青石、陶 土等材 料的比热容分别在</a:t>
            </a:r>
            <a:r>
              <a:rPr lang="zh-TW" b="1" sz="2100">
                <a:latin typeface="Arial"/>
                <a:ea typeface="Arial"/>
              </a:rPr>
              <a:t>800- 900</a:t>
            </a:r>
            <a:r>
              <a:rPr lang="en-US" b="1" sz="2100">
                <a:latin typeface="Arial"/>
              </a:rPr>
              <a:t>J/(kg .K)</a:t>
            </a:r>
            <a:r>
              <a:rPr lang="en-US" sz="2200">
                <a:latin typeface="MingLiU"/>
              </a:rPr>
              <a:t>、</a:t>
            </a:r>
            <a:r>
              <a:rPr lang="en-US" b="1" sz="2100">
                <a:latin typeface="Arial"/>
              </a:rPr>
              <a:t>850- 1050J/ (kg K)</a:t>
            </a:r>
            <a:r>
              <a:rPr lang="zh-TW" sz="2200">
                <a:latin typeface="MingLiU"/>
                <a:ea typeface="MingLiU"/>
              </a:rPr>
              <a:t>、 </a:t>
            </a:r>
            <a:r>
              <a:rPr lang="en-US" b="1" sz="2100">
                <a:latin typeface="Arial"/>
              </a:rPr>
              <a:t>800-1</a:t>
            </a:r>
            <a:r>
              <a:rPr lang="zh-TW" b="1" sz="2100">
                <a:latin typeface="Arial"/>
                <a:ea typeface="Arial"/>
              </a:rPr>
              <a:t>200</a:t>
            </a:r>
            <a:r>
              <a:rPr lang="en-US" b="1" sz="2100">
                <a:latin typeface="Arial"/>
              </a:rPr>
              <a:t>J/(kg .K). 750-800J/ (kg. K)</a:t>
            </a:r>
            <a:r>
              <a:rPr lang="zh-CN" sz="2200">
                <a:latin typeface="MingLiU"/>
                <a:ea typeface="MingLiU"/>
              </a:rPr>
              <a:t>、</a:t>
            </a:r>
            <a:r>
              <a:rPr lang="en-US" b="1" sz="2100">
                <a:latin typeface="Arial"/>
              </a:rPr>
              <a:t>840-920J/ (kg. K) </a:t>
            </a:r>
            <a:r>
              <a:rPr lang="en-US" b="1" baseline="-25000" sz="2100">
                <a:latin typeface="Arial"/>
              </a:rPr>
              <a:t>o</a:t>
            </a:r>
            <a:r>
              <a:rPr lang="en-US" b="1" sz="2100">
                <a:latin typeface="Arial"/>
              </a:rPr>
              <a:t> </a:t>
            </a:r>
            <a:r>
              <a:rPr lang="zh-TW" sz="2200">
                <a:latin typeface="MingLiU"/>
                <a:ea typeface="MingLiU"/>
              </a:rPr>
              <a:t>在此，参考 《傕化燃烧法工业有机废气治理工程技术规范》</a:t>
            </a:r>
            <a:r>
              <a:rPr lang="en-US" b="1" sz="2100">
                <a:latin typeface="Arial"/>
              </a:rPr>
              <a:t>(HJ 2027-2013)</a:t>
            </a:r>
            <a:r>
              <a:rPr lang="zh-TW" sz="2200">
                <a:latin typeface="MingLiU"/>
                <a:ea typeface="MingLiU"/>
              </a:rPr>
              <a:t>中对蓄热 体的比热容要求，结合上述材质比热容参教，规定本规范中蓄热体的比热容 不应低于</a:t>
            </a:r>
            <a:r>
              <a:rPr lang="en-US" b="1" sz="2100">
                <a:latin typeface="Arial"/>
              </a:rPr>
              <a:t>750J/(kg</a:t>
            </a:r>
            <a:r>
              <a:rPr lang="en-US" b="1" sz="2500">
                <a:latin typeface="SimSun"/>
              </a:rPr>
              <a:t>・</a:t>
            </a:r>
            <a:r>
              <a:rPr lang="en-US" b="1" sz="2100">
                <a:latin typeface="Arial"/>
              </a:rPr>
              <a:t>K)</a:t>
            </a:r>
          </a:p>
          <a:p>
            <a:pPr algn="just" indent="660400">
              <a:lnSpc>
                <a:spcPts val="2800"/>
              </a:lnSpc>
            </a:pPr>
            <a:r>
              <a:rPr lang="zh-TW" sz="2200">
                <a:latin typeface="MingLiU"/>
                <a:ea typeface="MingLiU"/>
              </a:rPr>
              <a:t>蓄热体材质铝瓷、莫来石、致密堇青石、菴青石、陶土等材料的最高使 用温度 分别为</a:t>
            </a:r>
            <a:r>
              <a:rPr lang="zh-TW" b="1" sz="2100">
                <a:latin typeface="Arial"/>
                <a:ea typeface="Arial"/>
              </a:rPr>
              <a:t>1300° </a:t>
            </a:r>
            <a:r>
              <a:rPr lang="en-US" b="1" sz="2100">
                <a:latin typeface="Arial"/>
              </a:rPr>
              <a:t>C</a:t>
            </a:r>
            <a:r>
              <a:rPr lang="en-US" sz="2200">
                <a:latin typeface="MingLiU"/>
              </a:rPr>
              <a:t>、</a:t>
            </a:r>
            <a:r>
              <a:rPr lang="en-US" b="1" sz="2100">
                <a:latin typeface="Arial"/>
              </a:rPr>
              <a:t>1600C</a:t>
            </a:r>
            <a:r>
              <a:rPr lang="en-US" sz="2200">
                <a:latin typeface="MingLiU"/>
              </a:rPr>
              <a:t>、</a:t>
            </a:r>
            <a:r>
              <a:rPr lang="en-US" b="1" sz="2100">
                <a:latin typeface="Arial"/>
              </a:rPr>
              <a:t>1300C</a:t>
            </a:r>
            <a:r>
              <a:rPr lang="en-US" sz="2200">
                <a:latin typeface="MingLiU"/>
              </a:rPr>
              <a:t>、</a:t>
            </a:r>
            <a:r>
              <a:rPr lang="en-US" b="1" sz="2100">
                <a:latin typeface="Arial"/>
              </a:rPr>
              <a:t>1300C</a:t>
            </a:r>
            <a:r>
              <a:rPr lang="en-US" sz="2200">
                <a:latin typeface="MingLiU"/>
              </a:rPr>
              <a:t>、</a:t>
            </a:r>
            <a:r>
              <a:rPr lang="zh-TW" b="1" sz="2100">
                <a:latin typeface="Arial"/>
                <a:ea typeface="Arial"/>
              </a:rPr>
              <a:t>1200° </a:t>
            </a:r>
            <a:r>
              <a:rPr lang="en-US" b="1" sz="2100">
                <a:latin typeface="Arial"/>
              </a:rPr>
              <a:t>C</a:t>
            </a:r>
            <a:r>
              <a:rPr lang="en-US" sz="2200">
                <a:latin typeface="MingLiU"/>
              </a:rPr>
              <a:t>。</a:t>
            </a:r>
            <a:r>
              <a:rPr lang="zh-TW" sz="2200">
                <a:latin typeface="MingLiU"/>
                <a:ea typeface="MingLiU"/>
              </a:rPr>
              <a:t>故在此规定蓄热 体短时间可 承受</a:t>
            </a:r>
            <a:r>
              <a:rPr lang="zh-TW" b="1" sz="2100">
                <a:latin typeface="Arial"/>
                <a:ea typeface="Arial"/>
              </a:rPr>
              <a:t>1200° </a:t>
            </a:r>
            <a:r>
              <a:rPr lang="en-US" b="1" sz="2100">
                <a:latin typeface="Arial"/>
              </a:rPr>
              <a:t>C</a:t>
            </a:r>
            <a:r>
              <a:rPr lang="zh-TW" sz="2200">
                <a:latin typeface="MingLiU"/>
                <a:ea typeface="MingLiU"/>
              </a:rPr>
              <a:t>的高温冲击。</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82800" y="1943100"/>
            <a:ext cx="6946900" cy="673100"/>
          </a:xfrm>
          <a:prstGeom prst="rect">
            <a:avLst/>
          </a:prstGeom>
          <a:solidFill>
            <a:srgbClr val="FFFFFF"/>
          </a:solidFill>
        </p:spPr>
        <p:txBody>
          <a:bodyPr lIns="0" tIns="0" rIns="0" bIns="0" wrap="none">
            <a:noAutofit/>
          </a:bodyPr>
          <a:p>
            <a:pPr algn="ctr" indent="0"/>
            <a:r>
              <a:rPr lang="en-US" b="1" sz="5500">
                <a:latin typeface="Times New Roman"/>
              </a:rPr>
              <a:t>rco</a:t>
            </a:r>
            <a:r>
              <a:rPr lang="zh-TW" sz="5300">
                <a:latin typeface="MingLiU"/>
                <a:ea typeface="MingLiU"/>
              </a:rPr>
              <a:t>和</a:t>
            </a:r>
            <a:r>
              <a:rPr lang="en-US" b="1" sz="5500">
                <a:latin typeface="Times New Roman"/>
              </a:rPr>
              <a:t>rto</a:t>
            </a:r>
            <a:r>
              <a:rPr lang="zh-TW" sz="5300">
                <a:latin typeface="MingLiU"/>
                <a:ea typeface="MingLiU"/>
              </a:rPr>
              <a:t>有什么区别？</a:t>
            </a:r>
          </a:p>
        </p:txBody>
      </p:sp>
      <p:sp>
        <p:nvSpPr>
          <p:cNvPr id="3" name=""/>
          <p:cNvSpPr/>
          <p:nvPr/>
        </p:nvSpPr>
        <p:spPr>
          <a:xfrm>
            <a:off x="546100" y="3721100"/>
            <a:ext cx="10490200" cy="8420100"/>
          </a:xfrm>
          <a:prstGeom prst="rect">
            <a:avLst/>
          </a:prstGeom>
          <a:solidFill>
            <a:srgbClr val="FFFFFF"/>
          </a:solidFill>
        </p:spPr>
        <p:txBody>
          <a:bodyPr lIns="0" tIns="0" rIns="0" bIns="0">
            <a:noAutofit/>
          </a:bodyPr>
          <a:p>
            <a:pPr algn="just" indent="635000">
              <a:lnSpc>
                <a:spcPts val="2966"/>
              </a:lnSpc>
              <a:spcAft>
                <a:spcPts val="1960"/>
              </a:spcAft>
            </a:pPr>
            <a:r>
              <a:rPr lang="en-US" b="1" sz="2100">
                <a:latin typeface="Arial"/>
              </a:rPr>
              <a:t>RTO</a:t>
            </a:r>
            <a:r>
              <a:rPr lang="zh-TW" sz="2200">
                <a:latin typeface="MingLiU"/>
                <a:ea typeface="MingLiU"/>
              </a:rPr>
              <a:t>技术和</a:t>
            </a:r>
            <a:r>
              <a:rPr lang="en-US" b="1" sz="2100">
                <a:latin typeface="Arial"/>
              </a:rPr>
              <a:t>RCO</a:t>
            </a:r>
            <a:r>
              <a:rPr lang="zh-TW" sz="2200">
                <a:latin typeface="MingLiU"/>
                <a:ea typeface="MingLiU"/>
              </a:rPr>
              <a:t>技术是</a:t>
            </a:r>
            <a:r>
              <a:rPr lang="en-US" b="1" sz="2100">
                <a:latin typeface="Arial"/>
              </a:rPr>
              <a:t>VOCs </a:t>
            </a:r>
            <a:r>
              <a:rPr lang="zh-TW" sz="2200">
                <a:latin typeface="MingLiU"/>
                <a:ea typeface="MingLiU"/>
              </a:rPr>
              <a:t>(挥发性有机化合物)治理技术，是目前应用 较广、治理效果好、运行稳定、成本较低的成熟性技术。</a:t>
            </a:r>
            <a:r>
              <a:rPr lang="en-US" b="1" sz="2100">
                <a:latin typeface="Arial"/>
              </a:rPr>
              <a:t>RTO</a:t>
            </a:r>
            <a:r>
              <a:rPr lang="zh-TW" sz="2200">
                <a:latin typeface="MingLiU"/>
                <a:ea typeface="MingLiU"/>
              </a:rPr>
              <a:t>全称是蓄热式 热式焚烧炉，</a:t>
            </a:r>
            <a:r>
              <a:rPr lang="en-US" b="1" sz="2100">
                <a:latin typeface="Arial"/>
              </a:rPr>
              <a:t>RCO</a:t>
            </a:r>
            <a:r>
              <a:rPr lang="zh-TW" sz="2200">
                <a:latin typeface="MingLiU"/>
                <a:ea typeface="MingLiU"/>
              </a:rPr>
              <a:t>全称是蓄热式催化燃烧炉，两者的共同点是都需要焚烧， 区别是焚烧的方式不一样。</a:t>
            </a:r>
          </a:p>
          <a:p>
            <a:pPr algn="just" indent="635000">
              <a:lnSpc>
                <a:spcPts val="2900"/>
              </a:lnSpc>
              <a:spcAft>
                <a:spcPts val="1960"/>
              </a:spcAft>
            </a:pPr>
            <a:r>
              <a:rPr lang="en-US" b="1" sz="2100">
                <a:latin typeface="Arial"/>
              </a:rPr>
              <a:t>rco</a:t>
            </a:r>
            <a:r>
              <a:rPr lang="zh-TW" sz="2200">
                <a:latin typeface="MingLiU"/>
                <a:ea typeface="MingLiU"/>
              </a:rPr>
              <a:t>原理是催化剂对</a:t>
            </a:r>
            <a:r>
              <a:rPr lang="en-US" b="1" sz="2100">
                <a:latin typeface="Arial"/>
              </a:rPr>
              <a:t>VOC</a:t>
            </a:r>
            <a:r>
              <a:rPr lang="zh-TW" sz="2200">
                <a:latin typeface="MingLiU"/>
                <a:ea typeface="MingLiU"/>
              </a:rPr>
              <a:t>分子的吸附，提高了反应物的浓度；然后催化氧 化阶段降低反应的活化能，提高了反应速率。借助催化剂可使有机废气在较 低的起燃温度下，发生无氧燃烧，分解成</a:t>
            </a:r>
            <a:r>
              <a:rPr lang="en-US" b="1" sz="2100">
                <a:latin typeface="Arial"/>
              </a:rPr>
              <a:t>C02</a:t>
            </a:r>
            <a:r>
              <a:rPr lang="zh-TW" sz="2200">
                <a:latin typeface="MingLiU"/>
                <a:ea typeface="MingLiU"/>
              </a:rPr>
              <a:t>和</a:t>
            </a:r>
            <a:r>
              <a:rPr lang="en-US" b="1" sz="2100">
                <a:latin typeface="Arial"/>
              </a:rPr>
              <a:t>H20</a:t>
            </a:r>
            <a:r>
              <a:rPr lang="zh-TW" sz="2200">
                <a:latin typeface="MingLiU"/>
                <a:ea typeface="MingLiU"/>
              </a:rPr>
              <a:t>放出大量的热，与直接燃 烧相比，具有起燃温度低，能耗小的特点，某些情况下达到起燃温度后无需 外界供热，反应温度在</a:t>
            </a:r>
            <a:r>
              <a:rPr lang="en-US" b="1" sz="2100">
                <a:latin typeface="Arial"/>
              </a:rPr>
              <a:t>250-400°Co</a:t>
            </a:r>
          </a:p>
          <a:p>
            <a:pPr algn="just" indent="635000">
              <a:lnSpc>
                <a:spcPts val="2933"/>
              </a:lnSpc>
              <a:spcAft>
                <a:spcPts val="1960"/>
              </a:spcAft>
            </a:pPr>
            <a:r>
              <a:rPr lang="en-US" b="1" sz="2100">
                <a:latin typeface="Arial"/>
              </a:rPr>
              <a:t>rto</a:t>
            </a:r>
            <a:r>
              <a:rPr lang="zh-TW" sz="2200">
                <a:latin typeface="MingLiU"/>
                <a:ea typeface="MingLiU"/>
              </a:rPr>
              <a:t>原理是把废气加热到</a:t>
            </a:r>
            <a:r>
              <a:rPr lang="en-US" b="1" sz="2100">
                <a:latin typeface="Arial"/>
              </a:rPr>
              <a:t>760°C</a:t>
            </a:r>
            <a:r>
              <a:rPr lang="zh-TW" sz="2200">
                <a:latin typeface="MingLiU"/>
                <a:ea typeface="MingLiU"/>
              </a:rPr>
              <a:t>以上使废气中的</a:t>
            </a:r>
            <a:r>
              <a:rPr lang="en-US" b="1" sz="2100">
                <a:latin typeface="Arial"/>
              </a:rPr>
              <a:t>VOC</a:t>
            </a:r>
            <a:r>
              <a:rPr lang="zh-TW" sz="2200">
                <a:latin typeface="MingLiU"/>
                <a:ea typeface="MingLiU"/>
              </a:rPr>
              <a:t>氧化分解成</a:t>
            </a:r>
            <a:r>
              <a:rPr lang="en-US" b="1" sz="2100">
                <a:latin typeface="Arial"/>
              </a:rPr>
              <a:t>C02</a:t>
            </a:r>
            <a:r>
              <a:rPr lang="zh-TW" sz="2200">
                <a:latin typeface="MingLiU"/>
                <a:ea typeface="MingLiU"/>
              </a:rPr>
              <a:t>和</a:t>
            </a:r>
            <a:r>
              <a:rPr lang="en-US" b="1" sz="2100">
                <a:latin typeface="Arial"/>
              </a:rPr>
              <a:t>H20 </a:t>
            </a:r>
            <a:r>
              <a:rPr lang="zh-TW" sz="2200">
                <a:latin typeface="MingLiU"/>
                <a:ea typeface="MingLiU"/>
              </a:rPr>
              <a:t>。氧化产生的高温气体流经特制的陶瓷蓄热体，使陶瓷体升温而</a:t>
            </a:r>
            <a:r>
              <a:rPr lang="zh-CN" sz="2200">
                <a:latin typeface="MingLiU"/>
                <a:ea typeface="MingLiU"/>
              </a:rPr>
              <a:t>“蓄热</a:t>
            </a:r>
            <a:r>
              <a:rPr lang="en-US" sz="2200">
                <a:latin typeface="MingLiU"/>
              </a:rPr>
              <a:t>"</a:t>
            </a:r>
            <a:r>
              <a:rPr lang="zh-TW" sz="2200">
                <a:latin typeface="MingLiU"/>
                <a:ea typeface="MingLiU"/>
              </a:rPr>
              <a:t>， 此蓄热用于预热后续进入的有机废气， 从而节省废气升温的燃料消耗。</a:t>
            </a:r>
            <a:r>
              <a:rPr lang="en-US" b="1" sz="2100">
                <a:latin typeface="Arial"/>
              </a:rPr>
              <a:t>RTO </a:t>
            </a:r>
            <a:r>
              <a:rPr lang="zh-TW" sz="2200">
                <a:latin typeface="MingLiU"/>
                <a:ea typeface="MingLiU"/>
              </a:rPr>
              <a:t>技术适用于处理中低浓度</a:t>
            </a:r>
            <a:r>
              <a:rPr lang="en-US" b="1" sz="2500">
                <a:latin typeface="SimSun"/>
              </a:rPr>
              <a:t>(</a:t>
            </a:r>
            <a:r>
              <a:rPr lang="en-US" b="1" sz="2100">
                <a:latin typeface="Arial"/>
              </a:rPr>
              <a:t>100-3500mg/m3)</a:t>
            </a:r>
            <a:r>
              <a:rPr lang="zh-TW" sz="2200">
                <a:latin typeface="MingLiU"/>
                <a:ea typeface="MingLiU"/>
              </a:rPr>
              <a:t>废气，分解效率为</a:t>
            </a:r>
            <a:r>
              <a:rPr lang="zh-TW" b="1" sz="2100">
                <a:latin typeface="Arial"/>
                <a:ea typeface="Arial"/>
              </a:rPr>
              <a:t>95%-99%</a:t>
            </a:r>
            <a:r>
              <a:rPr lang="zh-TW" sz="2200">
                <a:latin typeface="MingLiU"/>
                <a:ea typeface="MingLiU"/>
              </a:rPr>
              <a:t>。</a:t>
            </a:r>
          </a:p>
          <a:p>
            <a:pPr indent="622300">
              <a:lnSpc>
                <a:spcPts val="2933"/>
              </a:lnSpc>
              <a:spcAft>
                <a:spcPts val="1960"/>
              </a:spcAft>
            </a:pPr>
            <a:r>
              <a:rPr lang="en-US" b="1" sz="2100">
                <a:latin typeface="Arial"/>
              </a:rPr>
              <a:t>RTO</a:t>
            </a:r>
            <a:r>
              <a:rPr lang="zh-TW" sz="2200">
                <a:latin typeface="MingLiU"/>
                <a:ea typeface="MingLiU"/>
              </a:rPr>
              <a:t>不含催化剂，</a:t>
            </a:r>
            <a:r>
              <a:rPr lang="en-US" b="1" sz="2100">
                <a:latin typeface="Arial"/>
              </a:rPr>
              <a:t>RCO</a:t>
            </a:r>
            <a:r>
              <a:rPr lang="zh-TW" sz="2200">
                <a:latin typeface="MingLiU"/>
                <a:ea typeface="MingLiU"/>
              </a:rPr>
              <a:t>含有催化剤；</a:t>
            </a:r>
          </a:p>
          <a:p>
            <a:pPr indent="622300">
              <a:lnSpc>
                <a:spcPts val="2933"/>
              </a:lnSpc>
              <a:spcAft>
                <a:spcPts val="1960"/>
              </a:spcAft>
            </a:pPr>
            <a:r>
              <a:rPr lang="en-US" b="1" sz="2100">
                <a:latin typeface="Arial"/>
              </a:rPr>
              <a:t>RTO</a:t>
            </a:r>
            <a:r>
              <a:rPr lang="zh-TW" sz="2200">
                <a:latin typeface="MingLiU"/>
                <a:ea typeface="MingLiU"/>
              </a:rPr>
              <a:t>的操作温度在</a:t>
            </a:r>
            <a:r>
              <a:rPr lang="en-US" b="1" sz="2100">
                <a:latin typeface="Arial"/>
              </a:rPr>
              <a:t>760°C</a:t>
            </a:r>
            <a:r>
              <a:rPr lang="zh-TW" sz="2200">
                <a:latin typeface="MingLiU"/>
                <a:ea typeface="MingLiU"/>
              </a:rPr>
              <a:t>以上，</a:t>
            </a:r>
            <a:r>
              <a:rPr lang="en-US" b="1" sz="2100">
                <a:latin typeface="Arial"/>
              </a:rPr>
              <a:t>RCO</a:t>
            </a:r>
            <a:r>
              <a:rPr lang="zh-TW" sz="2200">
                <a:latin typeface="MingLiU"/>
                <a:ea typeface="MingLiU"/>
              </a:rPr>
              <a:t>的操作温度在</a:t>
            </a:r>
            <a:r>
              <a:rPr lang="zh-TW" b="1" sz="2100">
                <a:latin typeface="Arial"/>
                <a:ea typeface="Arial"/>
              </a:rPr>
              <a:t>250</a:t>
            </a:r>
            <a:r>
              <a:rPr lang="zh-TW" b="1" sz="2500">
                <a:latin typeface="SimSun"/>
                <a:ea typeface="SimSun"/>
              </a:rPr>
              <a:t>〜</a:t>
            </a:r>
            <a:r>
              <a:rPr lang="en-US" b="1" sz="2100">
                <a:latin typeface="Arial"/>
              </a:rPr>
              <a:t>400°C;</a:t>
            </a:r>
          </a:p>
          <a:p>
            <a:pPr indent="622300">
              <a:lnSpc>
                <a:spcPts val="2933"/>
              </a:lnSpc>
              <a:spcAft>
                <a:spcPts val="1960"/>
              </a:spcAft>
            </a:pPr>
            <a:r>
              <a:rPr lang="en-US" b="1" sz="2100">
                <a:latin typeface="Arial"/>
              </a:rPr>
              <a:t>RTO</a:t>
            </a:r>
            <a:r>
              <a:rPr lang="zh-TW" sz="2200">
                <a:latin typeface="MingLiU"/>
                <a:ea typeface="MingLiU"/>
              </a:rPr>
              <a:t>可能会产生</a:t>
            </a:r>
            <a:r>
              <a:rPr lang="en-US" b="1" sz="2100">
                <a:latin typeface="Arial"/>
              </a:rPr>
              <a:t>NOX</a:t>
            </a:r>
            <a:r>
              <a:rPr lang="zh-TW" sz="2200">
                <a:latin typeface="MingLiU"/>
                <a:ea typeface="MingLiU"/>
              </a:rPr>
              <a:t>二次污染物，</a:t>
            </a:r>
            <a:r>
              <a:rPr lang="en-US" b="1" sz="2100">
                <a:latin typeface="Arial"/>
              </a:rPr>
              <a:t>RCO</a:t>
            </a:r>
            <a:r>
              <a:rPr lang="zh-TW" sz="2200">
                <a:latin typeface="MingLiU"/>
                <a:ea typeface="MingLiU"/>
              </a:rPr>
              <a:t>不会：</a:t>
            </a:r>
          </a:p>
          <a:p>
            <a:pPr indent="622300">
              <a:lnSpc>
                <a:spcPts val="2933"/>
              </a:lnSpc>
            </a:pPr>
            <a:r>
              <a:rPr lang="en-US" b="1" sz="2100">
                <a:latin typeface="Arial"/>
              </a:rPr>
              <a:t>RCO</a:t>
            </a:r>
            <a:r>
              <a:rPr lang="zh-TW" sz="2200">
                <a:latin typeface="MingLiU"/>
                <a:ea typeface="MingLiU"/>
              </a:rPr>
              <a:t>的操作温度低，运行费用比</a:t>
            </a:r>
            <a:r>
              <a:rPr lang="en-US" b="1" sz="2100">
                <a:latin typeface="Arial"/>
              </a:rPr>
              <a:t>RTO</a:t>
            </a:r>
            <a:r>
              <a:rPr lang="zh-TW" sz="2200">
                <a:latin typeface="MingLiU"/>
                <a:ea typeface="MingLiU"/>
              </a:rPr>
              <a:t>低。</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397000" y="1943100"/>
            <a:ext cx="8750300" cy="673100"/>
          </a:xfrm>
          <a:prstGeom prst="rect">
            <a:avLst/>
          </a:prstGeom>
          <a:solidFill>
            <a:srgbClr val="FFFFFF"/>
          </a:solidFill>
        </p:spPr>
        <p:txBody>
          <a:bodyPr lIns="0" tIns="0" rIns="0" bIns="0" wrap="none">
            <a:noAutofit/>
          </a:bodyPr>
          <a:p>
            <a:pPr algn="ctr" indent="0"/>
            <a:r>
              <a:rPr lang="en-US" b="1" sz="5500">
                <a:latin typeface="Times New Roman"/>
              </a:rPr>
              <a:t>rto</a:t>
            </a:r>
            <a:r>
              <a:rPr lang="zh-TW" sz="5300">
                <a:latin typeface="MingLiU"/>
                <a:ea typeface="MingLiU"/>
              </a:rPr>
              <a:t>炉气压突然升高的原因？</a:t>
            </a:r>
          </a:p>
        </p:txBody>
      </p:sp>
      <p:sp>
        <p:nvSpPr>
          <p:cNvPr id="3" name=""/>
          <p:cNvSpPr/>
          <p:nvPr/>
        </p:nvSpPr>
        <p:spPr>
          <a:xfrm>
            <a:off x="558800" y="3721100"/>
            <a:ext cx="10401300" cy="5816600"/>
          </a:xfrm>
          <a:prstGeom prst="rect">
            <a:avLst/>
          </a:prstGeom>
          <a:solidFill>
            <a:srgbClr val="FFFFFF"/>
          </a:solidFill>
        </p:spPr>
        <p:txBody>
          <a:bodyPr lIns="0" tIns="0" rIns="0" bIns="0">
            <a:noAutofit/>
          </a:bodyPr>
          <a:p>
            <a:pPr algn="just" indent="622300">
              <a:lnSpc>
                <a:spcPts val="2933"/>
              </a:lnSpc>
              <a:spcAft>
                <a:spcPts val="1960"/>
              </a:spcAft>
            </a:pPr>
            <a:r>
              <a:rPr lang="zh-TW" sz="2200">
                <a:latin typeface="MingLiU"/>
                <a:ea typeface="MingLiU"/>
              </a:rPr>
              <a:t>收集系统设计不合理。对于真空泵高浓度有机废气，企业均未进行冷凝 回收预处理，且目前企业对</a:t>
            </a:r>
            <a:r>
              <a:rPr lang="en-US" b="1" sz="2100">
                <a:latin typeface="Arial"/>
              </a:rPr>
              <a:t>PL</a:t>
            </a:r>
            <a:r>
              <a:rPr lang="zh-TW" sz="2200">
                <a:latin typeface="MingLiU"/>
                <a:ea typeface="MingLiU"/>
              </a:rPr>
              <a:t>系统真空泵出口尾气所设计的收集方式极不合 理，真空泵出口所配备的伞形罩集气量有限，尾气收集总管仅</a:t>
            </a:r>
            <a:r>
              <a:rPr lang="en-US" b="1" sz="2100">
                <a:latin typeface="Arial"/>
              </a:rPr>
              <a:t>DN50,</a:t>
            </a:r>
            <a:r>
              <a:rPr lang="zh-TW" sz="2200">
                <a:latin typeface="MingLiU"/>
                <a:ea typeface="MingLiU"/>
              </a:rPr>
              <a:t>正常运 行时系统稀释风量难以保证。</a:t>
            </a:r>
          </a:p>
          <a:p>
            <a:pPr algn="just" indent="622300">
              <a:lnSpc>
                <a:spcPts val="2900"/>
              </a:lnSpc>
              <a:spcAft>
                <a:spcPts val="1960"/>
              </a:spcAft>
            </a:pPr>
            <a:r>
              <a:rPr lang="zh-TW" sz="2200">
                <a:latin typeface="MingLiU"/>
                <a:ea typeface="MingLiU"/>
              </a:rPr>
              <a:t>预处理措施不</a:t>
            </a:r>
            <a:r>
              <a:rPr lang="zh-CN" sz="2200">
                <a:latin typeface="MingLiU"/>
                <a:ea typeface="MingLiU"/>
              </a:rPr>
              <a:t>到位。</a:t>
            </a:r>
            <a:r>
              <a:rPr lang="zh-TW" sz="2200">
                <a:latin typeface="MingLiU"/>
                <a:ea typeface="MingLiU"/>
              </a:rPr>
              <a:t>某案例中，</a:t>
            </a:r>
            <a:r>
              <a:rPr lang="en-US" b="1" sz="2100">
                <a:latin typeface="Arial"/>
              </a:rPr>
              <a:t>POP</a:t>
            </a:r>
            <a:r>
              <a:rPr lang="en-US" sz="2200">
                <a:latin typeface="MingLiU"/>
              </a:rPr>
              <a:t>、</a:t>
            </a:r>
            <a:r>
              <a:rPr lang="en-US" b="1" sz="2100">
                <a:latin typeface="Arial"/>
              </a:rPr>
              <a:t>PL1</a:t>
            </a:r>
            <a:r>
              <a:rPr lang="en-US" sz="2200">
                <a:latin typeface="MingLiU"/>
              </a:rPr>
              <a:t>、</a:t>
            </a:r>
            <a:r>
              <a:rPr lang="en-US" b="1" sz="2100">
                <a:latin typeface="Arial"/>
              </a:rPr>
              <a:t>PL2</a:t>
            </a:r>
            <a:r>
              <a:rPr lang="zh-TW" sz="2200">
                <a:latin typeface="MingLiU"/>
                <a:ea typeface="MingLiU"/>
              </a:rPr>
              <a:t>车间对有机废气所采用 的活性炭吸附未配备脱附再生系统，基本无效，末端所配置的不锈钢高压风 机无变频系统，导致废气收集管路系统中负压值过高，能耗较高且不利于有 机物的冷凝回收，所采用的金属材质水洗塔强度较高，当系统发生爆炸等意 外事故时无法起到有效泄爆的效果，导致爆炸产生的冲击波沿着管道进一步 往生产车冋传导，加剧了爆炸的次生危害。</a:t>
            </a:r>
          </a:p>
          <a:p>
            <a:pPr algn="just" indent="622300">
              <a:lnSpc>
                <a:spcPts val="2933"/>
              </a:lnSpc>
            </a:pPr>
            <a:r>
              <a:rPr lang="en-US" b="1" sz="2100">
                <a:latin typeface="Arial"/>
              </a:rPr>
              <a:t>RTO</a:t>
            </a:r>
            <a:r>
              <a:rPr lang="zh-TW" sz="2200">
                <a:latin typeface="MingLiU"/>
                <a:ea typeface="MingLiU"/>
              </a:rPr>
              <a:t>炉本体存在问题。诸多案例表明，蓄热陶瓷体由于质量较大，支撑 件通常要承受较大的应力腐蚀，当体系含氯时（如环氧氣丙烷）高温焚烧处理 过程中将产生</a:t>
            </a:r>
            <a:r>
              <a:rPr lang="en-US" b="1" sz="2100">
                <a:latin typeface="Arial"/>
              </a:rPr>
              <a:t>HC1</a:t>
            </a:r>
            <a:r>
              <a:rPr lang="zh-TW" sz="2200">
                <a:latin typeface="MingLiU"/>
                <a:ea typeface="MingLiU"/>
              </a:rPr>
              <a:t>等污染物，对设备本体、</a:t>
            </a:r>
            <a:r>
              <a:rPr lang="en-US" b="1" sz="2100">
                <a:latin typeface="Arial"/>
              </a:rPr>
              <a:t>RTO</a:t>
            </a:r>
            <a:r>
              <a:rPr lang="zh-TW" sz="2200">
                <a:latin typeface="MingLiU"/>
                <a:ea typeface="MingLiU"/>
              </a:rPr>
              <a:t>炉旋转阀易产生较大腐蚀，系 统难以稳定、有效运行。</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